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Τίτλος 28"/>
          <p:cNvSpPr>
            <a:spLocks noGrp="1"/>
          </p:cNvSpPr>
          <p:nvPr>
            <p:ph type="ctrTitle"/>
          </p:nvPr>
        </p:nvSpPr>
        <p:spPr>
          <a:xfrm>
            <a:off x="381000" y="4853411"/>
            <a:ext cx="8458200" cy="1222375"/>
          </a:xfrm>
        </p:spPr>
        <p:txBody>
          <a:bodyPr anchor="t"/>
          <a:lstStyle/>
          <a:p>
            <a:r>
              <a:rPr kumimoji="0" lang="el-GR"/>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16" name="Θέση ημερομηνίας 15"/>
          <p:cNvSpPr>
            <a:spLocks noGrp="1"/>
          </p:cNvSpPr>
          <p:nvPr>
            <p:ph type="dt" sz="half" idx="10"/>
          </p:nvPr>
        </p:nvSpPr>
        <p:spPr/>
        <p:txBody>
          <a:bodyPr/>
          <a:lstStyle/>
          <a:p>
            <a:fld id="{BEBFCCFB-651F-4384-A3B4-646D866E85B4}" type="datetimeFigureOut">
              <a:rPr lang="el-GR" smtClean="0"/>
              <a:t>22/1/2019</a:t>
            </a:fld>
            <a:endParaRPr lang="el-GR"/>
          </a:p>
        </p:txBody>
      </p:sp>
      <p:sp>
        <p:nvSpPr>
          <p:cNvPr id="2" name="Θέση υποσέλιδου 1"/>
          <p:cNvSpPr>
            <a:spLocks noGrp="1"/>
          </p:cNvSpPr>
          <p:nvPr>
            <p:ph type="ftr" sz="quarter" idx="11"/>
          </p:nvPr>
        </p:nvSpPr>
        <p:spPr/>
        <p:txBody>
          <a:bodyPr/>
          <a:lstStyle/>
          <a:p>
            <a:endParaRPr lang="el-GR"/>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9D493939-AC2E-487A-BE7B-EFA7FE14277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BEBFCCFB-651F-4384-A3B4-646D866E85B4}"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BEBFCCFB-651F-4384-A3B4-646D866E85B4}"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Θέση ημερομηνίας 24"/>
          <p:cNvSpPr>
            <a:spLocks noGrp="1"/>
          </p:cNvSpPr>
          <p:nvPr>
            <p:ph type="dt" sz="half" idx="10"/>
          </p:nvPr>
        </p:nvSpPr>
        <p:spPr/>
        <p:txBody>
          <a:bodyPr/>
          <a:lstStyle/>
          <a:p>
            <a:fld id="{BEBFCCFB-651F-4384-A3B4-646D866E85B4}" type="datetimeFigureOut">
              <a:rPr lang="el-GR" smtClean="0"/>
              <a:t>22/1/2019</a:t>
            </a:fld>
            <a:endParaRPr lang="el-GR"/>
          </a:p>
        </p:txBody>
      </p:sp>
      <p:sp>
        <p:nvSpPr>
          <p:cNvPr id="19" name="Θέση υποσέλιδου 18"/>
          <p:cNvSpPr>
            <a:spLocks noGrp="1"/>
          </p:cNvSpPr>
          <p:nvPr>
            <p:ph type="ftr" sz="quarter" idx="11"/>
          </p:nvPr>
        </p:nvSpPr>
        <p:spPr>
          <a:xfrm>
            <a:off x="3581400" y="76200"/>
            <a:ext cx="2895600" cy="288925"/>
          </a:xfrm>
        </p:spPr>
        <p:txBody>
          <a:bodyPr/>
          <a:lstStyle/>
          <a:p>
            <a:endParaRPr lang="el-GR"/>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9D493939-AC2E-487A-BE7B-EFA7FE14277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19" name="Θέση ημερομηνίας 18"/>
          <p:cNvSpPr>
            <a:spLocks noGrp="1"/>
          </p:cNvSpPr>
          <p:nvPr>
            <p:ph type="dt" sz="half" idx="10"/>
          </p:nvPr>
        </p:nvSpPr>
        <p:spPr/>
        <p:txBody>
          <a:bodyPr/>
          <a:lstStyle/>
          <a:p>
            <a:fld id="{BEBFCCFB-651F-4384-A3B4-646D866E85B4}" type="datetimeFigureOut">
              <a:rPr lang="el-GR" smtClean="0"/>
              <a:t>22/1/2019</a:t>
            </a:fld>
            <a:endParaRPr lang="el-GR"/>
          </a:p>
        </p:txBody>
      </p:sp>
      <p:sp>
        <p:nvSpPr>
          <p:cNvPr id="11" name="Θέση υποσέλιδου 10"/>
          <p:cNvSpPr>
            <a:spLocks noGrp="1"/>
          </p:cNvSpPr>
          <p:nvPr>
            <p:ph type="ftr" sz="quarter" idx="11"/>
          </p:nvPr>
        </p:nvSpPr>
        <p:spPr/>
        <p:txBody>
          <a:bodyPr/>
          <a:lstStyle/>
          <a:p>
            <a:endParaRPr lang="el-GR"/>
          </a:p>
        </p:txBody>
      </p:sp>
      <p:sp>
        <p:nvSpPr>
          <p:cNvPr id="16" name="Θέση αριθμού διαφάνειας 15"/>
          <p:cNvSpPr>
            <a:spLocks noGrp="1"/>
          </p:cNvSpPr>
          <p:nvPr>
            <p:ph type="sldNum" sz="quarter" idx="12"/>
          </p:nvPr>
        </p:nvSpPr>
        <p:spPr/>
        <p:txBody>
          <a:bodyPr/>
          <a:lstStyle/>
          <a:p>
            <a:fld id="{9D493939-AC2E-487A-BE7B-EFA7FE142770}" type="slidenum">
              <a:rPr lang="el-GR" smtClean="0"/>
              <a:t>‹#›</a:t>
            </a:fld>
            <a:endParaRPr lang="el-GR"/>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Θέση ημερομηνίας 20"/>
          <p:cNvSpPr>
            <a:spLocks noGrp="1"/>
          </p:cNvSpPr>
          <p:nvPr>
            <p:ph type="dt" sz="half" idx="10"/>
          </p:nvPr>
        </p:nvSpPr>
        <p:spPr/>
        <p:txBody>
          <a:bodyPr/>
          <a:lstStyle/>
          <a:p>
            <a:fld id="{BEBFCCFB-651F-4384-A3B4-646D866E85B4}" type="datetimeFigureOut">
              <a:rPr lang="el-GR" smtClean="0"/>
              <a:t>22/1/2019</a:t>
            </a:fld>
            <a:endParaRPr lang="el-GR"/>
          </a:p>
        </p:txBody>
      </p:sp>
      <p:sp>
        <p:nvSpPr>
          <p:cNvPr id="10" name="Θέση υποσέλιδου 9"/>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Θέση ημερομηνίας 9"/>
          <p:cNvSpPr>
            <a:spLocks noGrp="1"/>
          </p:cNvSpPr>
          <p:nvPr>
            <p:ph type="dt" sz="half" idx="10"/>
          </p:nvPr>
        </p:nvSpPr>
        <p:spPr/>
        <p:txBody>
          <a:bodyPr/>
          <a:lstStyle/>
          <a:p>
            <a:fld id="{BEBFCCFB-651F-4384-A3B4-646D866E85B4}" type="datetimeFigureOut">
              <a:rPr lang="el-GR" smtClean="0"/>
              <a:t>22/1/2019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9D493939-AC2E-487A-BE7B-EFA7FE142770}" type="slidenum">
              <a:rPr lang="el-GR" smtClean="0"/>
              <a:t>‹#›</a:t>
            </a:fld>
            <a:endParaRPr lang="el-GR"/>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a:t>Στυλ κύριου τίτλου</a:t>
            </a:r>
            <a:endParaRPr kumimoji="0" lang="en-US"/>
          </a:p>
        </p:txBody>
      </p:sp>
      <p:sp>
        <p:nvSpPr>
          <p:cNvPr id="12" name="Θέση ημερομηνίας 11"/>
          <p:cNvSpPr>
            <a:spLocks noGrp="1"/>
          </p:cNvSpPr>
          <p:nvPr>
            <p:ph type="dt" sz="half" idx="10"/>
          </p:nvPr>
        </p:nvSpPr>
        <p:spPr/>
        <p:txBody>
          <a:bodyPr/>
          <a:lstStyle/>
          <a:p>
            <a:fld id="{BEBFCCFB-651F-4384-A3B4-646D866E85B4}" type="datetimeFigureOut">
              <a:rPr lang="el-GR" smtClean="0"/>
              <a:t>22/1/2019</a:t>
            </a:fld>
            <a:endParaRPr lang="el-GR"/>
          </a:p>
        </p:txBody>
      </p:sp>
      <p:sp>
        <p:nvSpPr>
          <p:cNvPr id="21" name="Θέση υποσέλιδου 20"/>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BEBFCCFB-651F-4384-A3B4-646D866E85B4}" type="datetimeFigureOut">
              <a:rPr lang="el-GR" smtClean="0"/>
              <a:t>22/1/2019</a:t>
            </a:fld>
            <a:endParaRPr lang="el-GR"/>
          </a:p>
        </p:txBody>
      </p:sp>
      <p:sp>
        <p:nvSpPr>
          <p:cNvPr id="24" name="Θέση υποσέλιδου 23"/>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Θέση ημερομηνίας 24"/>
          <p:cNvSpPr>
            <a:spLocks noGrp="1"/>
          </p:cNvSpPr>
          <p:nvPr>
            <p:ph type="dt" sz="half" idx="10"/>
          </p:nvPr>
        </p:nvSpPr>
        <p:spPr/>
        <p:txBody>
          <a:bodyPr/>
          <a:lstStyle/>
          <a:p>
            <a:fld id="{BEBFCCFB-651F-4384-A3B4-646D866E85B4}" type="datetimeFigureOut">
              <a:rPr lang="el-GR" smtClean="0"/>
              <a:t>22/1/2019</a:t>
            </a:fld>
            <a:endParaRPr lang="el-GR"/>
          </a:p>
        </p:txBody>
      </p:sp>
      <p:sp>
        <p:nvSpPr>
          <p:cNvPr id="29" name="Θέση υποσέλιδου 28"/>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D493939-AC2E-487A-BE7B-EFA7FE14277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BEBFCCFB-651F-4384-A3B4-646D866E85B4}"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9D493939-AC2E-487A-BE7B-EFA7FE142770}" type="slidenum">
              <a:rPr lang="el-GR" smtClean="0"/>
              <a:t>‹#›</a:t>
            </a:fld>
            <a:endParaRPr lang="el-GR"/>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EBFCCFB-651F-4384-A3B4-646D866E85B4}" type="datetimeFigureOut">
              <a:rPr lang="el-GR" smtClean="0"/>
              <a:t>22/1/2019</a:t>
            </a:fld>
            <a:endParaRPr lang="el-GR"/>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D493939-AC2E-487A-BE7B-EFA7FE142770}" type="slidenum">
              <a:rPr lang="el-GR" smtClean="0"/>
              <a:t>‹#›</a:t>
            </a:fld>
            <a:endParaRPr lang="el-GR"/>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332656"/>
            <a:ext cx="7772400" cy="1470025"/>
          </a:xfrm>
        </p:spPr>
        <p:txBody>
          <a:bodyPr>
            <a:normAutofit fontScale="90000"/>
          </a:bodyPr>
          <a:lstStyle/>
          <a:p>
            <a:pPr algn="ctr"/>
            <a:r>
              <a:rPr lang="el-GR" i="1" dirty="0"/>
              <a:t> </a:t>
            </a:r>
            <a:br>
              <a:rPr lang="el-GR" dirty="0"/>
            </a:br>
            <a:r>
              <a:rPr lang="el-GR" i="1" u="sng" dirty="0"/>
              <a:t>ΤΑ ΑΣΤΡΑ ΚΑΙ ΟΙ ΜΥΘΟΙ ΤΟΥΣ</a:t>
            </a:r>
            <a:br>
              <a:rPr lang="el-GR" dirty="0"/>
            </a:br>
            <a:endParaRPr lang="el-GR" dirty="0"/>
          </a:p>
        </p:txBody>
      </p:sp>
      <p:sp>
        <p:nvSpPr>
          <p:cNvPr id="3" name="2 - Υπότιτλος"/>
          <p:cNvSpPr>
            <a:spLocks noGrp="1"/>
          </p:cNvSpPr>
          <p:nvPr>
            <p:ph type="subTitle" idx="1"/>
          </p:nvPr>
        </p:nvSpPr>
        <p:spPr>
          <a:xfrm>
            <a:off x="1371600" y="2204864"/>
            <a:ext cx="6400800" cy="3433936"/>
          </a:xfrm>
        </p:spPr>
        <p:txBody>
          <a:bodyPr>
            <a:normAutofit fontScale="55000" lnSpcReduction="20000"/>
          </a:bodyPr>
          <a:lstStyle/>
          <a:p>
            <a:r>
              <a:rPr lang="el-GR" b="1" i="1" dirty="0"/>
              <a:t>17/1/2019</a:t>
            </a:r>
            <a:endParaRPr lang="el-GR" b="1" dirty="0"/>
          </a:p>
          <a:p>
            <a:r>
              <a:rPr lang="el-GR" b="1" i="1" dirty="0"/>
              <a:t>3ο Λύκειο Υμηττού</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 </a:t>
            </a:r>
            <a:endParaRPr lang="el-GR" b="1" dirty="0"/>
          </a:p>
          <a:p>
            <a:r>
              <a:rPr lang="el-GR" b="1" i="1" dirty="0"/>
              <a:t>Αλιβιζοπουλού Μαρία</a:t>
            </a:r>
            <a:endParaRPr lang="el-GR" b="1" dirty="0"/>
          </a:p>
          <a:p>
            <a:r>
              <a:rPr lang="el-GR" b="1" i="1" dirty="0"/>
              <a:t>Δουδουνή Ελίζα</a:t>
            </a:r>
            <a:endParaRPr lang="el-GR" b="1" dirty="0"/>
          </a:p>
          <a:p>
            <a:r>
              <a:rPr lang="el-GR" b="1" i="1" dirty="0"/>
              <a:t>Δρόσου Φιλίτσα</a:t>
            </a:r>
            <a:endParaRPr lang="el-GR" b="1" dirty="0"/>
          </a:p>
          <a:p>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5976664"/>
          </a:xfrm>
        </p:spPr>
        <p:txBody>
          <a:bodyPr>
            <a:normAutofit/>
          </a:bodyPr>
          <a:lstStyle/>
          <a:p>
            <a:pPr algn="just">
              <a:lnSpc>
                <a:spcPct val="150000"/>
              </a:lnSpc>
              <a:spcAft>
                <a:spcPts val="1000"/>
              </a:spcAft>
              <a:buNone/>
            </a:pPr>
            <a:r>
              <a:rPr lang="en-US" sz="1300" dirty="0">
                <a:ea typeface="Georgia"/>
                <a:cs typeface="Times New Roman"/>
              </a:rPr>
              <a:t>      </a:t>
            </a:r>
            <a:r>
              <a:rPr lang="el-GR" sz="1400" dirty="0">
                <a:ea typeface="Georgia"/>
                <a:cs typeface="Times New Roman"/>
              </a:rPr>
              <a:t>Ως ζωδιακός αστερισμός, ο Αιγόκερως συνδέθηκε με την Αστρολογία, πολλές προλήψεις και θρύλους, ιδίως από την εποχή των προληπτικών Ρωμαίων. Οι Πλατωνικοί πίστευαν ότι οι ψυχές των ανθρώπων όταν ελευθερώνονταν από το σώμα ανέβαιναν στα ουράνια περνώντας ανάμεσα από τα άστρα του Αιγόκερω, και γι' αυτό ονομαζόταν «Πύλη των Θεών». Ο Σουετώνιος στη Ζωή του Αυγούστου γράφει ότι ο αυτοκράτορας αυτός έκοψε αργυρά νομίσματα με τη μορφή του Αιγόκερω, επειδή αυτό ήταν το ζώδιό του. Ο Σενέκας αναφέρει ότι ο </a:t>
            </a:r>
            <a:r>
              <a:rPr lang="el-GR" sz="1400" dirty="0" err="1">
                <a:ea typeface="Georgia"/>
                <a:cs typeface="Times New Roman"/>
              </a:rPr>
              <a:t>Βηρωσσός</a:t>
            </a:r>
            <a:r>
              <a:rPr lang="el-GR" sz="1400" dirty="0">
                <a:ea typeface="Georgia"/>
                <a:cs typeface="Times New Roman"/>
              </a:rPr>
              <a:t> είχε μάθει από τα παλιά βιβλία του Σαργών πως ο κόσμος θα καταστρεφόταν από μια μεγάλη φωτιά όταν όλοι οι πλανήτες θα συγκεντρώνονταν στον Αιγόκερω.</a:t>
            </a:r>
            <a:r>
              <a:rPr lang="en-US" sz="1400" dirty="0">
                <a:ea typeface="Georgia"/>
                <a:cs typeface="Times New Roman"/>
              </a:rPr>
              <a:t> </a:t>
            </a:r>
            <a:r>
              <a:rPr lang="el-GR" sz="1400" dirty="0">
                <a:ea typeface="Georgia"/>
                <a:cs typeface="Times New Roman"/>
              </a:rPr>
              <a:t>Ο Αιγόκερως έχει την ιδιαίτερη διάκριση ότι ένας κύκλος της γήινης σφαίρας, ο Τροπικός του Αιγόκερω, φέρει το όνομά του. Αυτό οφείλεται στο ότι στα χρόνια του Πτολεμαίου το νοτιότερο σημείο που μπορεί να βρεθεί ο `Ηλιος στο γήινο ουρανό βρισκόταν μέσα στα όρια του Αιγόκερω. Στην εποχή μας ο `</a:t>
            </a:r>
            <a:r>
              <a:rPr lang="el-GR" sz="1400" dirty="0" err="1">
                <a:ea typeface="Georgia"/>
                <a:cs typeface="Times New Roman"/>
              </a:rPr>
              <a:t>Ηλιος</a:t>
            </a:r>
            <a:r>
              <a:rPr lang="el-GR" sz="1400" dirty="0">
                <a:ea typeface="Georgia"/>
                <a:cs typeface="Times New Roman"/>
              </a:rPr>
              <a:t> βρίσκεται μέσα στα όρια του Αιγόκερω από τις 21 Ιανουαρίου ως τις 16 Φεβρουαρίου, και οι ημερομηνίες αυτές συνεχίζουν να μετατίθενται προς τα εμπρός με ρυθμό 1 ημέρα ανά 71,1 έτη.</a:t>
            </a:r>
          </a:p>
          <a:p>
            <a:pPr algn="just">
              <a:lnSpc>
                <a:spcPct val="150000"/>
              </a:lnSpc>
              <a:buNone/>
            </a:pPr>
            <a:endParaRPr lang="el-GR" sz="1200" dirty="0"/>
          </a:p>
          <a:p>
            <a:pPr algn="just">
              <a:lnSpc>
                <a:spcPct val="150000"/>
              </a:lnSpc>
              <a:buNone/>
            </a:pPr>
            <a:endParaRPr lang="el-G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868958"/>
          </a:xfrm>
        </p:spPr>
        <p:txBody>
          <a:bodyPr>
            <a:normAutofit/>
          </a:bodyPr>
          <a:lstStyle/>
          <a:p>
            <a:pPr algn="ctr"/>
            <a:r>
              <a:rPr lang="el-GR" sz="1600" b="1" i="1" u="sng" dirty="0"/>
              <a:t>ΑΣΤΕΡΙΣΜΟΣ ΦΟΙΝΙΞ</a:t>
            </a:r>
            <a:endParaRPr lang="el-GR" sz="1600" dirty="0"/>
          </a:p>
        </p:txBody>
      </p:sp>
      <p:sp>
        <p:nvSpPr>
          <p:cNvPr id="3" name="2 - Θέση περιεχομένου"/>
          <p:cNvSpPr>
            <a:spLocks noGrp="1"/>
          </p:cNvSpPr>
          <p:nvPr>
            <p:ph idx="1"/>
          </p:nvPr>
        </p:nvSpPr>
        <p:spPr>
          <a:xfrm>
            <a:off x="251520" y="908720"/>
            <a:ext cx="6048672" cy="5688632"/>
          </a:xfrm>
        </p:spPr>
        <p:txBody>
          <a:bodyPr>
            <a:normAutofit fontScale="40000" lnSpcReduction="20000"/>
          </a:bodyPr>
          <a:lstStyle/>
          <a:p>
            <a:pPr algn="just">
              <a:lnSpc>
                <a:spcPct val="170000"/>
              </a:lnSpc>
              <a:spcAft>
                <a:spcPts val="1000"/>
              </a:spcAft>
              <a:buNone/>
            </a:pPr>
            <a:r>
              <a:rPr lang="en-US" sz="2500" dirty="0">
                <a:ea typeface="Georgia"/>
                <a:cs typeface="Times New Roman"/>
              </a:rPr>
              <a:t>		  </a:t>
            </a:r>
          </a:p>
          <a:p>
            <a:pPr algn="just">
              <a:lnSpc>
                <a:spcPct val="170000"/>
              </a:lnSpc>
              <a:spcAft>
                <a:spcPts val="1000"/>
              </a:spcAft>
              <a:buNone/>
            </a:pPr>
            <a:r>
              <a:rPr lang="el-GR" sz="3400" dirty="0">
                <a:ea typeface="Georgia"/>
                <a:cs typeface="Times New Roman"/>
              </a:rPr>
              <a:t>Ο Φοίνιξ (στα Λατινικά </a:t>
            </a:r>
            <a:r>
              <a:rPr lang="en-US" sz="3400" dirty="0">
                <a:ea typeface="Georgia"/>
                <a:cs typeface="Times New Roman"/>
              </a:rPr>
              <a:t>Phoenix</a:t>
            </a:r>
            <a:r>
              <a:rPr lang="el-GR" sz="3400" dirty="0">
                <a:ea typeface="Georgia"/>
                <a:cs typeface="Times New Roman"/>
              </a:rPr>
              <a:t>, συντομογραφικά </a:t>
            </a:r>
            <a:r>
              <a:rPr lang="en-US" sz="3400" dirty="0" err="1">
                <a:ea typeface="Georgia"/>
                <a:cs typeface="Times New Roman"/>
              </a:rPr>
              <a:t>Phe</a:t>
            </a:r>
            <a:r>
              <a:rPr lang="el-GR" sz="3400" dirty="0">
                <a:ea typeface="Georgia"/>
                <a:cs typeface="Times New Roman"/>
              </a:rPr>
              <a:t>) είναι αστερισμός που σημειώθηκε για πρώτη φορά το 1603, από τους </a:t>
            </a:r>
            <a:r>
              <a:rPr lang="en-US" sz="3400" dirty="0">
                <a:ea typeface="Georgia"/>
                <a:cs typeface="Times New Roman"/>
              </a:rPr>
              <a:t>Keyser</a:t>
            </a:r>
            <a:r>
              <a:rPr lang="el-GR" sz="3400" dirty="0">
                <a:ea typeface="Georgia"/>
                <a:cs typeface="Times New Roman"/>
              </a:rPr>
              <a:t> και </a:t>
            </a:r>
            <a:r>
              <a:rPr lang="en-US" sz="3400" dirty="0" err="1">
                <a:ea typeface="Georgia"/>
                <a:cs typeface="Times New Roman"/>
              </a:rPr>
              <a:t>Houtman</a:t>
            </a:r>
            <a:r>
              <a:rPr lang="el-GR" sz="3400" dirty="0">
                <a:ea typeface="Georgia"/>
                <a:cs typeface="Times New Roman"/>
              </a:rPr>
              <a:t> στην </a:t>
            </a:r>
            <a:r>
              <a:rPr lang="el-GR" sz="3400" i="1" dirty="0" err="1">
                <a:ea typeface="Georgia"/>
                <a:cs typeface="Times New Roman"/>
              </a:rPr>
              <a:t>Ουρανομετρία</a:t>
            </a:r>
            <a:r>
              <a:rPr lang="el-GR" sz="3400" dirty="0">
                <a:ea typeface="Georgia"/>
                <a:cs typeface="Times New Roman"/>
              </a:rPr>
              <a:t> τους και είναι ένας από τους 88 επίσημους αστερισμούς της Διεθνούς Αστρονομικής Ένωσης. Είναι νότιος αστερισμός και </a:t>
            </a:r>
            <a:r>
              <a:rPr lang="el-GR" sz="3400" dirty="0" err="1">
                <a:ea typeface="Georgia"/>
                <a:cs typeface="Times New Roman"/>
              </a:rPr>
              <a:t>αμφιφανής</a:t>
            </a:r>
            <a:r>
              <a:rPr lang="el-GR" sz="3400" dirty="0">
                <a:ea typeface="Georgia"/>
                <a:cs typeface="Times New Roman"/>
              </a:rPr>
              <a:t> στην Ελλάδα. Το μεγαλύτερο μέρος του είναι ορατό από την Ελλάδα μόνο αργά τις νύχτες του φθινοπώρου και τα βράδια του χειμώνα. Συνορεύει με 5 αστερισμούς, τους Γλύπτη, Γερανό, Τουκάνα, Ηριδανό και Κάμινο. Ο φοίνιξ είναι το μυθολογικό πουλί που ξαναγεννιέται μέσα από τις στάχτες του. Αυτό το πτηνό συμβόλιζε τους κύκλους στην Αστρονομία.. Στους Αιγυπτίους, ο </a:t>
            </a:r>
            <a:r>
              <a:rPr lang="en-US" sz="3400" dirty="0" err="1">
                <a:ea typeface="Georgia"/>
                <a:cs typeface="Times New Roman"/>
              </a:rPr>
              <a:t>Bennu</a:t>
            </a:r>
            <a:r>
              <a:rPr lang="el-GR" sz="3400" dirty="0">
                <a:ea typeface="Georgia"/>
                <a:cs typeface="Times New Roman"/>
              </a:rPr>
              <a:t>, ο μυθολογικός φοίνικας που εμφανίζεται και στα νομίσματα τους, ήταν σύμβολο της αθανασίας, όπως και γενικότερα, τόσο σε παγανιστικές όσο και σε θρησκευτικές κοινότητες. Οι Κινέζοι,  όταν ήρθαν σε επαφή με τους δυτικούς, δεν δίστασαν να υιοθετήσουν το όνομα ‘’Το πουλί της φωτιάς’’ για τον αστερισμό. </a:t>
            </a:r>
            <a:endParaRPr lang="el-GR" sz="3400" dirty="0"/>
          </a:p>
        </p:txBody>
      </p:sp>
      <p:pic>
        <p:nvPicPr>
          <p:cNvPr id="6" name="5 - Εικόνα" descr="ÎÏÎ¿ÏÎ­Î»ÎµÏÎ¼Î± ÎµÎ¹ÎºÏÎ½Î±Ï Î³Î¹Î± ÏÎ¿Î¹Î½Î¹Î¾ Î±ÏÏÎµÏÎ¹ÏÎ¼Î¿Ï"/>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2060848"/>
            <a:ext cx="2664296" cy="273630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494411"/>
            <a:ext cx="82296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l-GR" sz="1600" b="1" i="1" u="sng" strike="noStrike" cap="none" normalizeH="0" baseline="0" dirty="0">
                <a:ln>
                  <a:noFill/>
                </a:ln>
                <a:solidFill>
                  <a:schemeClr val="tx2">
                    <a:lumMod val="75000"/>
                  </a:schemeClr>
                </a:solidFill>
                <a:effectLst/>
                <a:latin typeface="Georgia" pitchFamily="18" charset="0"/>
                <a:ea typeface="Georgia" pitchFamily="18" charset="0"/>
                <a:cs typeface="Times New Roman" pitchFamily="18" charset="0"/>
              </a:rPr>
              <a:t>ΑΣΤΕΡΙΣΜΟΣ  ΜΟΝΟΚΕΡΟΥ</a:t>
            </a:r>
            <a:endParaRPr kumimoji="0" lang="el-GR" sz="1600" b="0" i="0" u="none" strike="noStrike" cap="none" normalizeH="0" baseline="0" dirty="0">
              <a:ln>
                <a:noFill/>
              </a:ln>
              <a:solidFill>
                <a:schemeClr val="tx2">
                  <a:lumMod val="75000"/>
                </a:schemeClr>
              </a:solidFill>
              <a:effectLst/>
              <a:latin typeface="Arial" pitchFamily="34" charset="0"/>
              <a:cs typeface="Arial" pitchFamily="34" charset="0"/>
            </a:endParaRPr>
          </a:p>
        </p:txBody>
      </p:sp>
      <p:sp>
        <p:nvSpPr>
          <p:cNvPr id="3" name="2 - Θέση περιεχομένου"/>
          <p:cNvSpPr>
            <a:spLocks noGrp="1"/>
          </p:cNvSpPr>
          <p:nvPr>
            <p:ph idx="1"/>
          </p:nvPr>
        </p:nvSpPr>
        <p:spPr>
          <a:xfrm>
            <a:off x="0" y="908720"/>
            <a:ext cx="6228184" cy="5688632"/>
          </a:xfrm>
        </p:spPr>
        <p:txBody>
          <a:bodyPr>
            <a:normAutofit/>
          </a:bodyPr>
          <a:lstStyle/>
          <a:p>
            <a:pPr algn="just">
              <a:lnSpc>
                <a:spcPct val="170000"/>
              </a:lnSpc>
              <a:buNone/>
            </a:pPr>
            <a:r>
              <a:rPr lang="en-US" sz="1200" dirty="0"/>
              <a:t>	</a:t>
            </a:r>
            <a:r>
              <a:rPr lang="el-GR" sz="1400" dirty="0"/>
              <a:t>Ο Μονόκερως είναι αστερισμός που σημειώθηκε για πρώτη φορά το 1624 και ένας από τους 88 επίσημους αστερισμούς που θέσπισε η Διεθνής Αστρονομική  Ένωση. Μέρος του βρίσκεται στο βόρειο ημισφαίριο. Εκτείνεται  μεταξύ του Ωρίωνα και της Ύδρας, νότια των Διδύμων και βόρεια του Μεγάλου Κυνός. Περιλαμβάνει 76 ορατούς αστέρες από 3</a:t>
            </a:r>
            <a:r>
              <a:rPr lang="el-GR" sz="1400" baseline="30000" dirty="0"/>
              <a:t>ου</a:t>
            </a:r>
            <a:r>
              <a:rPr lang="el-GR" sz="1400" dirty="0"/>
              <a:t> έως 6</a:t>
            </a:r>
            <a:r>
              <a:rPr lang="el-GR" sz="1400" baseline="30000" dirty="0"/>
              <a:t>ου</a:t>
            </a:r>
            <a:r>
              <a:rPr lang="el-GR" sz="1400" dirty="0"/>
              <a:t> βαθμού. Ο μύθος λέει ότι ο Δίας, πατέρας Θεών και ανθρώπων, ανατράφηκε από την Αμάλθεια, μια κατσίκα που, αργότερα, σε ένδειξη ευγνωμοσύνης του Θεού, μεταμορφώθηκε στον αστερισμό «Αιξ» που είναι ο λαμπρότερος αστέρας του Ηνίοχου.</a:t>
            </a:r>
            <a:r>
              <a:rPr lang="en-US" sz="1400" dirty="0"/>
              <a:t> </a:t>
            </a:r>
            <a:r>
              <a:rPr lang="el-GR" sz="1400" dirty="0"/>
              <a:t>Σύμφωνα με μια εκδοχή του μύθου, ο Θεός έσπασε ένα από τα κέρατά της και μέσα από αυτό ξεχύθηκε άφθονο φαγητό. Το κέρατο της κατσίκας θήλασε τον Δία. Συνήθως, εικονίζεται σε παραστάσεις της Αγαθής Τύχης και συμβολίζει την αφθονία. Έτσι στις μεταγενέστερες εποχές το κέρας έγινε γνωστό ως «κέρας της αφθονίας».</a:t>
            </a:r>
          </a:p>
          <a:p>
            <a:pPr>
              <a:buNone/>
            </a:pPr>
            <a:endParaRPr lang="el-GR" sz="1200" dirty="0"/>
          </a:p>
        </p:txBody>
      </p:sp>
      <p:pic>
        <p:nvPicPr>
          <p:cNvPr id="7" name="6 - Εικόνα" descr="ÎÏÎ¿ÏÎ­Î»ÎµÏÎ¼Î± ÎµÎ¹ÎºÏÎ½Î±Ï Î³Î¹Î± Î±ÏÏÎµÏÎ¹ÏÎ¼Î¿Ï Î¼Î¿Î½Î¿ÎºÎµÏÎ¿Ï"/>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0" y="1628800"/>
            <a:ext cx="2339752" cy="259228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1600" b="1" i="1" u="sng" dirty="0"/>
              <a:t>ΑΣΤΕΡΙΣΜΟΣ ΓΕΡΑΝΟΥ</a:t>
            </a:r>
            <a:br>
              <a:rPr lang="el-GR" sz="1600" dirty="0"/>
            </a:br>
            <a:endParaRPr lang="el-GR" sz="1600" dirty="0"/>
          </a:p>
        </p:txBody>
      </p:sp>
      <p:sp>
        <p:nvSpPr>
          <p:cNvPr id="3" name="2 - Θέση περιεχομένου"/>
          <p:cNvSpPr>
            <a:spLocks noGrp="1"/>
          </p:cNvSpPr>
          <p:nvPr>
            <p:ph idx="1"/>
          </p:nvPr>
        </p:nvSpPr>
        <p:spPr>
          <a:xfrm>
            <a:off x="0" y="980728"/>
            <a:ext cx="6408712" cy="5328592"/>
          </a:xfrm>
        </p:spPr>
        <p:txBody>
          <a:bodyPr>
            <a:normAutofit/>
          </a:bodyPr>
          <a:lstStyle/>
          <a:p>
            <a:pPr algn="just">
              <a:lnSpc>
                <a:spcPct val="150000"/>
              </a:lnSpc>
              <a:buNone/>
            </a:pPr>
            <a:r>
              <a:rPr lang="en-US" sz="1200" dirty="0"/>
              <a:t>		</a:t>
            </a:r>
          </a:p>
          <a:p>
            <a:pPr algn="just">
              <a:lnSpc>
                <a:spcPct val="150000"/>
              </a:lnSpc>
              <a:buNone/>
            </a:pPr>
            <a:r>
              <a:rPr lang="el-GR" sz="1400" dirty="0"/>
              <a:t>Ο Γερανός είναι αστερισμός που σημειώθηκε πρώτη φορά το 1603 από τους Keyser και Houtman. Είναι ένας από τους 88 επίσημους αστερισμούς που θέσπισε η Διεθνής Αστρονομική Ένωση. Είναι νότιος αστερισμός και συνορεύει με έξι άλλους αστερισμούς, που είναι οι εξής: Νότιος Ιχθύς, </a:t>
            </a:r>
            <a:r>
              <a:rPr lang="el-GR" sz="1400" dirty="0" err="1"/>
              <a:t>Μικροσκόπιον</a:t>
            </a:r>
            <a:r>
              <a:rPr lang="el-GR" sz="1400" dirty="0"/>
              <a:t>, Ινδός, </a:t>
            </a:r>
            <a:r>
              <a:rPr lang="el-GR" sz="1400" dirty="0" err="1"/>
              <a:t>Τουκάνα</a:t>
            </a:r>
            <a:r>
              <a:rPr lang="el-GR" sz="1400" dirty="0"/>
              <a:t>, Φοίνιξ και Γλύπτης. Είναι </a:t>
            </a:r>
            <a:r>
              <a:rPr lang="el-GR" sz="1400" dirty="0" err="1"/>
              <a:t>αμφιφανής</a:t>
            </a:r>
            <a:r>
              <a:rPr lang="el-GR" sz="1400" dirty="0"/>
              <a:t> στην Ελλάδα, δηλαδή είναι ορατός από την Ελλάδα, εκτός από ένα μικρό μέρος του νότιου τμήματός του. Η επιλογή του </a:t>
            </a:r>
            <a:r>
              <a:rPr lang="el-GR" sz="1400" dirty="0" err="1"/>
              <a:t>Bayer</a:t>
            </a:r>
            <a:r>
              <a:rPr lang="el-GR" sz="1400" dirty="0"/>
              <a:t> είναι κατάλληλη, αφού το πτηνό γερανός κατά τον Αλεξανδρινό γραμματικό </a:t>
            </a:r>
            <a:r>
              <a:rPr lang="el-GR" sz="1400" dirty="0" err="1"/>
              <a:t>Ωραπόλλωνα</a:t>
            </a:r>
            <a:r>
              <a:rPr lang="el-GR" sz="1400" dirty="0"/>
              <a:t> ήταν το σύμβολο του παρατηρητή των αστέρων στην αρχαία Αίγυπτο, προφανώς επειδή το πουλί αυτό πετάει πολύ ψηλά. Ο </a:t>
            </a:r>
            <a:r>
              <a:rPr lang="el-GR" sz="1400" dirty="0" err="1"/>
              <a:t>Καίσιος</a:t>
            </a:r>
            <a:r>
              <a:rPr lang="el-GR" sz="1400" dirty="0"/>
              <a:t> φαντάστηκε ότι ο αστερισμός αυτός απεικόνιζε τον Πελαργό </a:t>
            </a:r>
          </a:p>
          <a:p>
            <a:pPr algn="just">
              <a:lnSpc>
                <a:spcPct val="150000"/>
              </a:lnSpc>
              <a:buNone/>
            </a:pPr>
            <a:endParaRPr lang="el-GR" sz="1200" dirty="0"/>
          </a:p>
        </p:txBody>
      </p:sp>
      <p:pic>
        <p:nvPicPr>
          <p:cNvPr id="5" name="4 - Εικόνα" descr="ÎÎµÏÎ±Î½ÏÏ"/>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1628800"/>
            <a:ext cx="2550810" cy="244827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29600" cy="778098"/>
          </a:xfrm>
        </p:spPr>
        <p:txBody>
          <a:bodyPr>
            <a:normAutofit fontScale="90000"/>
          </a:bodyPr>
          <a:lstStyle/>
          <a:p>
            <a:pPr algn="ctr"/>
            <a:br>
              <a:rPr lang="en-US" sz="1600" b="1" i="1" u="sng" dirty="0"/>
            </a:br>
            <a:r>
              <a:rPr lang="el-GR" sz="1600" b="1" i="1" u="sng" dirty="0"/>
              <a:t>ΑΣΤΕΡΙΣΜΟΣ ΝΟΤΙΟΥ ΙΧΘΥΟΣ</a:t>
            </a:r>
            <a:br>
              <a:rPr lang="el-GR" sz="1600" dirty="0"/>
            </a:br>
            <a:endParaRPr lang="el-GR" sz="1600" dirty="0"/>
          </a:p>
        </p:txBody>
      </p:sp>
      <p:sp>
        <p:nvSpPr>
          <p:cNvPr id="3" name="2 - Θέση περιεχομένου"/>
          <p:cNvSpPr>
            <a:spLocks noGrp="1"/>
          </p:cNvSpPr>
          <p:nvPr>
            <p:ph idx="1"/>
          </p:nvPr>
        </p:nvSpPr>
        <p:spPr>
          <a:xfrm>
            <a:off x="457200" y="836712"/>
            <a:ext cx="5915000" cy="5760640"/>
          </a:xfrm>
        </p:spPr>
        <p:txBody>
          <a:bodyPr>
            <a:normAutofit/>
          </a:bodyPr>
          <a:lstStyle/>
          <a:p>
            <a:pPr algn="just">
              <a:lnSpc>
                <a:spcPct val="170000"/>
              </a:lnSpc>
              <a:spcBef>
                <a:spcPts val="0"/>
              </a:spcBef>
              <a:buNone/>
            </a:pPr>
            <a:r>
              <a:rPr lang="en-US" sz="2500" dirty="0"/>
              <a:t>	</a:t>
            </a:r>
            <a:r>
              <a:rPr lang="el-GR" sz="1400" dirty="0"/>
              <a:t>Ο Νότιος Ιχθύς είναι αστερισμός που σημειώθηκε στην</a:t>
            </a:r>
            <a:r>
              <a:rPr lang="en-US" sz="1400" dirty="0"/>
              <a:t> </a:t>
            </a:r>
            <a:r>
              <a:rPr lang="el-GR" sz="1400" dirty="0"/>
              <a:t>αρχαιότητα από τον Πτολεμαίο και ένας από τους 88 επίσημους αστερισμούς που θέσπισε η Διεθνής Αστρονομική Ένωση. Είναι νότιος αστερισμός και συνορεύει με 5 άλλους αστερισμούς, που είναι οι εξής: Υδροχόος, Αιγόκερως, </a:t>
            </a:r>
            <a:r>
              <a:rPr lang="el-GR" sz="1400" dirty="0" err="1"/>
              <a:t>Μικροσκόπιον</a:t>
            </a:r>
            <a:r>
              <a:rPr lang="el-GR" sz="1400" dirty="0"/>
              <a:t>, Γερανός και Γλύπτης. Είναι ορατός στο σύνολό του από την Ελλάδα. Στην αρχαία Ελλάδα ήταν γνωστός και ως Ιχθύς, Ιχθύς μέγας  και Ιχθύς μονάζων.</a:t>
            </a:r>
            <a:r>
              <a:rPr lang="en-US" sz="1400" dirty="0"/>
              <a:t> </a:t>
            </a:r>
            <a:r>
              <a:rPr lang="el-GR" sz="1400" dirty="0"/>
              <a:t>Στη Χριστιανική παράδοση εντάσσεται η αναπαράσταση του Νοτίου Ιχθύος από τον Schickard ως το ψάρι του Αποστόλου Πέτρου με το νόμισμα στο στόμα του.</a:t>
            </a:r>
          </a:p>
          <a:p>
            <a:pPr>
              <a:buNone/>
            </a:pPr>
            <a:endParaRPr lang="el-GR" dirty="0"/>
          </a:p>
        </p:txBody>
      </p:sp>
      <p:pic>
        <p:nvPicPr>
          <p:cNvPr id="6" name="5 - Εικόνα"/>
          <p:cNvPicPr/>
          <p:nvPr/>
        </p:nvPicPr>
        <p:blipFill>
          <a:blip r:embed="rId2" cstate="print">
            <a:extLst>
              <a:ext uri="{28A0092B-C50C-407E-A947-70E740481C1C}">
                <a14:useLocalDpi xmlns:a14="http://schemas.microsoft.com/office/drawing/2010/main" val="0"/>
              </a:ext>
            </a:extLst>
          </a:blip>
          <a:stretch>
            <a:fillRect/>
          </a:stretch>
        </p:blipFill>
        <p:spPr bwMode="auto">
          <a:xfrm rot="10800000" flipH="1" flipV="1">
            <a:off x="6372200" y="2348880"/>
            <a:ext cx="2678314" cy="22072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764704"/>
            <a:ext cx="8229600" cy="706090"/>
          </a:xfrm>
        </p:spPr>
        <p:txBody>
          <a:bodyPr>
            <a:normAutofit fontScale="90000"/>
          </a:bodyPr>
          <a:lstStyle/>
          <a:p>
            <a:pPr algn="ctr"/>
            <a:br>
              <a:rPr lang="en-US" sz="1800" b="1" i="1" u="sng" dirty="0"/>
            </a:br>
            <a:br>
              <a:rPr lang="en-US" sz="1800" b="1" i="1" u="sng" dirty="0"/>
            </a:br>
            <a:r>
              <a:rPr lang="el-GR" sz="1800" b="1" i="1" u="sng" dirty="0"/>
              <a:t>ΕΠΙΛΟΓΟΣ</a:t>
            </a:r>
            <a:br>
              <a:rPr lang="el-GR" dirty="0"/>
            </a:br>
            <a:endParaRPr lang="el-GR" dirty="0"/>
          </a:p>
        </p:txBody>
      </p:sp>
      <p:sp>
        <p:nvSpPr>
          <p:cNvPr id="3" name="2 - Θέση περιεχομένου"/>
          <p:cNvSpPr>
            <a:spLocks noGrp="1"/>
          </p:cNvSpPr>
          <p:nvPr>
            <p:ph idx="1"/>
          </p:nvPr>
        </p:nvSpPr>
        <p:spPr>
          <a:xfrm>
            <a:off x="683568" y="1600201"/>
            <a:ext cx="7416824" cy="2692895"/>
          </a:xfrm>
        </p:spPr>
        <p:txBody>
          <a:bodyPr>
            <a:normAutofit fontScale="25000" lnSpcReduction="20000"/>
          </a:bodyPr>
          <a:lstStyle/>
          <a:p>
            <a:pPr algn="just">
              <a:lnSpc>
                <a:spcPct val="170000"/>
              </a:lnSpc>
              <a:buNone/>
            </a:pPr>
            <a:r>
              <a:rPr lang="en-US" dirty="0"/>
              <a:t>	</a:t>
            </a:r>
            <a:r>
              <a:rPr lang="el-GR" sz="5600" dirty="0"/>
              <a:t>Αυτές ήταν οι πληροφορίες που καταφέραμε να συλλέξουμε και να επεξεργαστούμε. Όσα αναφέρθηκαν σίγουρα δεν αγγίζουν την πληρότητα των πληροφοριών που είναι γνωστές για αυτούς τους αστερισμούς. </a:t>
            </a:r>
            <a:r>
              <a:rPr lang="el-GR" sz="5600" dirty="0" err="1"/>
              <a:t>Παρ΄</a:t>
            </a:r>
            <a:r>
              <a:rPr lang="en-US" sz="5600" dirty="0"/>
              <a:t> </a:t>
            </a:r>
            <a:r>
              <a:rPr lang="el-GR" sz="5600" dirty="0"/>
              <a:t>όλα αυτά, οι μύθοι που κρύβονται πέσω τους και η μαγεία αυτών, όσον αφορά τον τρόπο αντιμετώπισης αστρονομικών φαινομένων στα αρχαία χρόνια, θέλουμε να ελπίζουμε πως είναι ένα θέμα που θα συνεπάρει όποιον ασχοληθεί με αυτό .Τελικά συμπεραίνετε  πως ο άνθρωπος για όσα φαινόμενα δεν μπορεί να εξηγήσει με την λογική, τους αποδίδει μια υπερφυσική διάσταση .Είτε αυτή είναι μυθολογική είτε θεολογική είτε απόκοσμη.</a:t>
            </a:r>
          </a:p>
          <a:p>
            <a:pPr>
              <a:buNone/>
            </a:pPr>
            <a:r>
              <a:rPr lang="el-GR" dirty="0"/>
              <a:t> </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08721"/>
            <a:ext cx="8229600" cy="2808311"/>
          </a:xfrm>
        </p:spPr>
        <p:txBody>
          <a:bodyPr>
            <a:normAutofit fontScale="25000" lnSpcReduction="20000"/>
          </a:bodyPr>
          <a:lstStyle/>
          <a:p>
            <a:pPr algn="ctr">
              <a:buNone/>
            </a:pPr>
            <a:r>
              <a:rPr lang="el-GR" sz="9600" b="1" i="1" u="sng" dirty="0"/>
              <a:t>Περιεχόμενα</a:t>
            </a:r>
            <a:endParaRPr lang="el-GR" sz="9600" dirty="0"/>
          </a:p>
          <a:p>
            <a:pPr algn="ctr">
              <a:buNone/>
            </a:pPr>
            <a:r>
              <a:rPr lang="el-GR" sz="5900" b="1" i="1" dirty="0"/>
              <a:t> </a:t>
            </a:r>
            <a:endParaRPr lang="el-GR" sz="5900" dirty="0"/>
          </a:p>
          <a:p>
            <a:pPr lvl="0" algn="ctr"/>
            <a:r>
              <a:rPr lang="el-GR" sz="7200" dirty="0"/>
              <a:t>  Εισαγωγή</a:t>
            </a:r>
          </a:p>
          <a:p>
            <a:pPr lvl="0" algn="ctr"/>
            <a:r>
              <a:rPr lang="el-GR" sz="7200" dirty="0"/>
              <a:t>  Η Ιστορία της Αστρονομίας</a:t>
            </a:r>
          </a:p>
          <a:p>
            <a:pPr lvl="0" algn="ctr"/>
            <a:r>
              <a:rPr lang="el-GR" sz="7200" dirty="0"/>
              <a:t>  Αστερισμός Κενταύρου</a:t>
            </a:r>
          </a:p>
          <a:p>
            <a:pPr lvl="0" algn="ctr"/>
            <a:r>
              <a:rPr lang="el-GR" sz="7200" dirty="0"/>
              <a:t>  Αστερισμός Σκορπιού</a:t>
            </a:r>
          </a:p>
          <a:p>
            <a:pPr lvl="0" algn="ctr"/>
            <a:r>
              <a:rPr lang="el-GR" sz="7200" dirty="0"/>
              <a:t>  Αστερισμός Αιγόκερου</a:t>
            </a:r>
          </a:p>
          <a:p>
            <a:pPr lvl="0" algn="ctr"/>
            <a:r>
              <a:rPr lang="el-GR" sz="7200" dirty="0"/>
              <a:t>  Αστερισμός Φοίνιξ</a:t>
            </a:r>
          </a:p>
          <a:p>
            <a:pPr lvl="0" algn="ctr"/>
            <a:r>
              <a:rPr lang="el-GR" sz="7200" dirty="0"/>
              <a:t>  Αστερισμός Μονόκερου</a:t>
            </a:r>
          </a:p>
          <a:p>
            <a:pPr lvl="0" algn="ctr"/>
            <a:r>
              <a:rPr lang="el-GR" sz="7200" dirty="0"/>
              <a:t>  Αστερισμός Γερανού</a:t>
            </a:r>
          </a:p>
          <a:p>
            <a:pPr lvl="0" algn="ctr"/>
            <a:r>
              <a:rPr lang="el-GR" sz="7200" dirty="0"/>
              <a:t>  Αστερισμός Νότιου Ιχθύος</a:t>
            </a:r>
          </a:p>
          <a:p>
            <a:pPr algn="ctr">
              <a:buNone/>
            </a:pPr>
            <a:r>
              <a:rPr lang="el-GR" sz="2900" b="1" i="1" dirty="0"/>
              <a:t> </a:t>
            </a:r>
            <a:endParaRPr lang="el-GR" sz="29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000" b="1" i="1" u="sng" dirty="0"/>
              <a:t>ΕΙΣΑΓΩΓΗ</a:t>
            </a:r>
            <a:endParaRPr lang="el-GR" sz="2000" dirty="0"/>
          </a:p>
        </p:txBody>
      </p:sp>
      <p:sp>
        <p:nvSpPr>
          <p:cNvPr id="5" name="Θέση περιεχομένου 4">
            <a:extLst>
              <a:ext uri="{FF2B5EF4-FFF2-40B4-BE49-F238E27FC236}">
                <a16:creationId xmlns:a16="http://schemas.microsoft.com/office/drawing/2014/main" id="{DB3B1E8F-53A8-47B7-86A9-5B8602009086}"/>
              </a:ext>
            </a:extLst>
          </p:cNvPr>
          <p:cNvSpPr>
            <a:spLocks noGrp="1"/>
          </p:cNvSpPr>
          <p:nvPr>
            <p:ph idx="1"/>
          </p:nvPr>
        </p:nvSpPr>
        <p:spPr/>
        <p:txBody>
          <a:bodyPr>
            <a:normAutofit/>
          </a:bodyPr>
          <a:lstStyle/>
          <a:p>
            <a:r>
              <a:rPr lang="en-US" sz="2400" dirty="0"/>
              <a:t> </a:t>
            </a:r>
            <a:r>
              <a:rPr lang="el-GR" sz="2400" dirty="0"/>
              <a:t>Ο</a:t>
            </a:r>
            <a:r>
              <a:rPr lang="en-US" sz="2400" dirty="0"/>
              <a:t> </a:t>
            </a:r>
            <a:r>
              <a:rPr lang="el-GR" sz="2400" dirty="0"/>
              <a:t>κόσμος των άστρων και των αστερισμών  έκρυβε για πολλά χρόνια</a:t>
            </a:r>
            <a:r>
              <a:rPr lang="en-US" sz="2400" dirty="0"/>
              <a:t> </a:t>
            </a:r>
            <a:r>
              <a:rPr lang="el-GR" sz="2400" dirty="0"/>
              <a:t>μυστήρια. Πλέον, </a:t>
            </a:r>
            <a:r>
              <a:rPr lang="en-US" sz="2400" dirty="0"/>
              <a:t> </a:t>
            </a:r>
            <a:r>
              <a:rPr lang="el-GR" sz="2400" dirty="0"/>
              <a:t>λόγω της εξέλιξης</a:t>
            </a:r>
            <a:r>
              <a:rPr lang="en-US" sz="2400" dirty="0"/>
              <a:t> </a:t>
            </a:r>
            <a:r>
              <a:rPr lang="el-GR" sz="2400" dirty="0"/>
              <a:t>των επιστημών και της τεχνολογίας</a:t>
            </a:r>
            <a:r>
              <a:rPr lang="en-US" sz="2400" dirty="0"/>
              <a:t> </a:t>
            </a:r>
            <a:r>
              <a:rPr lang="el-GR" sz="2400" dirty="0"/>
              <a:t>έχουμε ορισμένες βασικές γνώσεις, αν και το σύμπαν είναι ανεξερεύνητο ακόμα και δεν νομίζουμε να εξερευνηθεί ποτέ. Αυτή η εργασία</a:t>
            </a:r>
            <a:r>
              <a:rPr lang="en-US" sz="2400" dirty="0"/>
              <a:t> </a:t>
            </a:r>
            <a:r>
              <a:rPr lang="el-GR" sz="2400" dirty="0"/>
              <a:t>πραγματοποιήθηκε έτσι ώστε να μπορέσουμε να μάθουμε, παράλληλα με κάποια στοιχεία για τους αστερισμούς, τους μύθους με τους οποίους συνδέονται από την αρχαιότητα. Ελπίζουμε να μπορέσετε να αποκομίσετε κάποιες γνώσεις και να σας φανούν ενδιαφέροντα</a:t>
            </a:r>
            <a:r>
              <a:rPr lang="en-US" sz="2400" dirty="0"/>
              <a:t> </a:t>
            </a:r>
            <a:r>
              <a:rPr lang="el-GR" sz="2400" dirty="0"/>
              <a:t>όσα αναφέρουμε</a:t>
            </a:r>
            <a:r>
              <a:rPr lang="en-US" sz="2400" dirty="0"/>
              <a:t> </a:t>
            </a:r>
            <a:r>
              <a:rPr lang="el-GR" sz="2400" dirty="0"/>
              <a:t>παρακάτω</a:t>
            </a:r>
            <a:r>
              <a:rPr lang="el-GR"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2000" b="1" i="1" u="sng" dirty="0"/>
              <a:t>Η ΙΣΤΟΡΙΑ ΤΗΣ ΑΣΤΡΟΝΟΜΙΑΣ</a:t>
            </a:r>
            <a:br>
              <a:rPr lang="el-GR" sz="3200" dirty="0"/>
            </a:br>
            <a:endParaRPr lang="el-GR" sz="3200" dirty="0"/>
          </a:p>
        </p:txBody>
      </p:sp>
      <p:sp>
        <p:nvSpPr>
          <p:cNvPr id="3" name="2 - Θέση περιεχομένου"/>
          <p:cNvSpPr>
            <a:spLocks noGrp="1"/>
          </p:cNvSpPr>
          <p:nvPr>
            <p:ph idx="1"/>
          </p:nvPr>
        </p:nvSpPr>
        <p:spPr>
          <a:xfrm>
            <a:off x="457200" y="1196752"/>
            <a:ext cx="8229600" cy="5544616"/>
          </a:xfrm>
        </p:spPr>
        <p:txBody>
          <a:bodyPr>
            <a:normAutofit fontScale="40000" lnSpcReduction="20000"/>
          </a:bodyPr>
          <a:lstStyle/>
          <a:p>
            <a:pPr algn="just">
              <a:lnSpc>
                <a:spcPct val="170000"/>
              </a:lnSpc>
              <a:buNone/>
            </a:pPr>
            <a:r>
              <a:rPr lang="en-US" sz="3700" dirty="0"/>
              <a:t>		</a:t>
            </a:r>
            <a:r>
              <a:rPr lang="el-GR" sz="3700" dirty="0"/>
              <a:t>Όταν κοιτάμε τη νύχτα στον ουρανό διακρίνουμε άστρα με διαφορετικό βαθμό λαμπρότητας. Ορισμένα λαμπρά άστρα μοιάζουν σαν να σχηματίζουν μορφές τις οποίες ονομάζουμε αστερισμούς. Αν και τα άστρα σε μας φαίνονται σαν μικρές ακίδες φωτός, στην πραγματικότητα πρόκειται για τεράστιες σφαίρες πυρακτωμένων αερίων. </a:t>
            </a:r>
          </a:p>
          <a:p>
            <a:pPr algn="just">
              <a:lnSpc>
                <a:spcPct val="170000"/>
              </a:lnSpc>
              <a:buNone/>
            </a:pPr>
            <a:r>
              <a:rPr lang="en-US" sz="3700" dirty="0"/>
              <a:t>		</a:t>
            </a:r>
            <a:r>
              <a:rPr lang="el-GR" sz="3700" dirty="0"/>
              <a:t>Δύο χιλιάδες χρόνια πριν όμως, το σύμπαν δεν πιστεύονταν πως είναι όπως το γνωρίζουμε σήμερα. Οι αστρονόμοι πίστευαν πως το κέντρο του σύμπαντος ήταν η Γη και γύρω της περιστρέφονται τα υπόλοιπα ουράνια σώματα. Αυτή η αντίληψη είχε αναπτυχθεί από τον μεγάλο Έλληνα αστρονόμο, Πτολεμαίο Αλεξανδρινό, γύρω στο 150 </a:t>
            </a:r>
            <a:r>
              <a:rPr lang="el-GR" sz="3700" dirty="0" err="1"/>
              <a:t>π.Χ.</a:t>
            </a:r>
            <a:r>
              <a:rPr lang="el-GR" sz="3700" dirty="0"/>
              <a:t>  </a:t>
            </a:r>
          </a:p>
          <a:p>
            <a:pPr algn="just">
              <a:lnSpc>
                <a:spcPct val="170000"/>
              </a:lnSpc>
              <a:buNone/>
            </a:pPr>
            <a:r>
              <a:rPr lang="en-US" sz="3700" dirty="0"/>
              <a:t>	</a:t>
            </a:r>
            <a:r>
              <a:rPr lang="el-GR" sz="3700" dirty="0"/>
              <a:t>Στην Αρχαία Ελλάδα, η αστρονομία και η μυθολογία περιπλέκονταν.  Έτσι λοιπόν,  ένα πλήθος μυθολογικών χαρακτήρων είχαν ενσωματωθεί στους αστερισμούς.</a:t>
            </a:r>
            <a:r>
              <a:rPr lang="en-US" sz="3700" dirty="0"/>
              <a:t> </a:t>
            </a:r>
            <a:r>
              <a:rPr lang="el-GR" sz="3700" dirty="0"/>
              <a:t>Στη Μεσοποταμία, δημιουργήθηκαν οι πρώτοι μεγάλοι πολιτισμοί της Μέσης Ανατολής και εφευρέθηκαν ο τροχός και οι γραφή. Στα </a:t>
            </a:r>
            <a:r>
              <a:rPr lang="el-GR" sz="3700" dirty="0" err="1"/>
              <a:t>πικτογράμματα</a:t>
            </a:r>
            <a:r>
              <a:rPr lang="el-GR" sz="3700" dirty="0"/>
              <a:t> (μορφή γραφής) τρεις ήταν οι κοινές μορφές: οι ταύροι, τα λιοντάρια και οι  σκορπιοί. Αυτές οι μορφές απεικονίστηκαν στους πρώιμους ζωδιακούς αστερισμούς και ήταν οι πρόδρομοι του Ταύρου, του Λέοντα και του Σκορπιού.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2000" b="1" u="sng" dirty="0"/>
              <a:t>Πριν και μετά τον Σκοταδισμό</a:t>
            </a:r>
            <a:r>
              <a:rPr lang="el-GR" sz="3200" b="1" u="sng" dirty="0"/>
              <a:t>:</a:t>
            </a:r>
            <a:br>
              <a:rPr lang="el-GR" sz="3200" dirty="0"/>
            </a:br>
            <a:endParaRPr lang="el-GR" sz="3200" dirty="0"/>
          </a:p>
        </p:txBody>
      </p:sp>
      <p:sp>
        <p:nvSpPr>
          <p:cNvPr id="3" name="2 - Θέση περιεχομένου"/>
          <p:cNvSpPr>
            <a:spLocks noGrp="1"/>
          </p:cNvSpPr>
          <p:nvPr>
            <p:ph idx="1"/>
          </p:nvPr>
        </p:nvSpPr>
        <p:spPr>
          <a:xfrm>
            <a:off x="457200" y="1196752"/>
            <a:ext cx="8229600" cy="4968552"/>
          </a:xfrm>
        </p:spPr>
        <p:txBody>
          <a:bodyPr>
            <a:normAutofit fontScale="85000" lnSpcReduction="20000"/>
          </a:bodyPr>
          <a:lstStyle/>
          <a:p>
            <a:pPr algn="just">
              <a:lnSpc>
                <a:spcPct val="150000"/>
              </a:lnSpc>
              <a:buNone/>
            </a:pPr>
            <a:r>
              <a:rPr lang="en-US" sz="1200" dirty="0"/>
              <a:t>		</a:t>
            </a:r>
            <a:r>
              <a:rPr lang="el-GR" sz="1600" dirty="0"/>
              <a:t>Η </a:t>
            </a:r>
            <a:r>
              <a:rPr lang="el-GR" sz="1600" dirty="0" err="1"/>
              <a:t>πτολεμαϊκή</a:t>
            </a:r>
            <a:r>
              <a:rPr lang="el-GR" sz="1600" dirty="0"/>
              <a:t> γεωκεντρική θεώρηση του σύμπαντος ήταν φυσικά εσφαλμένη. Έγινε όμως αποδεκτή, για περίπου 1.400 χρόνια. Την εποχή εκείνη, η Ευρώπη είχε πέσει σε ένα πνευματικό αδιέξοδο. Ευτυχώς όμως, κυρίως στην Αραβία, η αστρονομία ευημερούσε ασταμάτητα. Στην περίοδο της Αναγέννησης, οι φιλόσοφοι και οι λόγιοι άρχισαν να αμφισβητούν τις παλιές δοξασίες. Στην αστρονομία, ο ιερέας και γιατρός Νικόλαος Κοπέρνικος, έκανε μια απροσδόκητη ανακάλυψη. Δηλαδή, ότι η αντίληψη του Πτολεμαίου ήταν λάθος και πως το κέντρο του σύμπαντος ήταν ο Ήλιος και όχι η Γη, άρα οι πλανήτες περιστρέφονταν γύρω του και η Γη ήταν απλά άλλος ένας πλανήτης.  Ο Κοπέρνικος ήξερε πως η αντίληψή του για το ηλιακό σύστημα θα επέφερε αντιδράσεις από την Εκκλησία. Το 1543 όμως, ενώ ήταν στα πρόθυρα του θανάτου του, δημοσίευσε τις ιδέες του στο έργο του </a:t>
            </a:r>
            <a:r>
              <a:rPr lang="el-GR" sz="1600" i="1" dirty="0"/>
              <a:t>Περί των Περιστροφικών Κινήσεων των Ουράνιων Σωμάτων. </a:t>
            </a:r>
            <a:endParaRPr lang="el-GR" sz="1600" dirty="0"/>
          </a:p>
          <a:p>
            <a:pPr algn="just">
              <a:lnSpc>
                <a:spcPct val="150000"/>
              </a:lnSpc>
              <a:buNone/>
            </a:pPr>
            <a:r>
              <a:rPr lang="en-US" sz="1600" dirty="0"/>
              <a:t>		</a:t>
            </a:r>
            <a:r>
              <a:rPr lang="el-GR" sz="1600" dirty="0"/>
              <a:t>Η Εκκλησία φυσικά αντιτάχθηκε στην ύπαρξη του ηλιακού συστήματος. Ο Γιοχάνες Κέπλερ στη Γερμανία υπολόγισε πως οι πλανήτες κινούνται γύρω από τον Ήλιο σε ελλειπτικές και όχι σε κυκλικές. Επιπλέον, ο Γαλιλαίος στην Ιταλία μέσω ενός τηλεσκοπίου είδε όρη στη Σελήνη και δορυφόρους γύρω από τον Δία. Επίσης, παρατήρησε ότι η Αφροδίτη παρουσίαζε φάσεις, κάτι το οποίο θα ίσχυε μόνο εφόσον περιστρεφόταν γύρω από τον Ήλιο. Έτσι, οι αποδείξεις για το ηλιακό σύστημα ήταν πλέον αναμφισβήτητες. </a:t>
            </a:r>
          </a:p>
          <a:p>
            <a:pPr algn="just">
              <a:lnSpc>
                <a:spcPct val="150000"/>
              </a:lnSpc>
            </a:pPr>
            <a:endParaRPr lang="el-G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000" b="1" u="sng" dirty="0"/>
              <a:t>Το διαστελλόμενο σύμπαν:</a:t>
            </a:r>
            <a:br>
              <a:rPr lang="el-GR" sz="2000" dirty="0"/>
            </a:br>
            <a:endParaRPr lang="el-GR" sz="2000" dirty="0"/>
          </a:p>
        </p:txBody>
      </p:sp>
      <p:sp>
        <p:nvSpPr>
          <p:cNvPr id="3" name="2 - Θέση περιεχομένου"/>
          <p:cNvSpPr>
            <a:spLocks noGrp="1"/>
          </p:cNvSpPr>
          <p:nvPr>
            <p:ph idx="1"/>
          </p:nvPr>
        </p:nvSpPr>
        <p:spPr>
          <a:xfrm>
            <a:off x="683568" y="1600201"/>
            <a:ext cx="7200800" cy="2044823"/>
          </a:xfrm>
        </p:spPr>
        <p:txBody>
          <a:bodyPr>
            <a:normAutofit fontScale="25000" lnSpcReduction="20000"/>
          </a:bodyPr>
          <a:lstStyle/>
          <a:p>
            <a:pPr algn="just">
              <a:lnSpc>
                <a:spcPct val="150000"/>
              </a:lnSpc>
              <a:buNone/>
            </a:pPr>
            <a:r>
              <a:rPr lang="en-US" sz="1200" dirty="0"/>
              <a:t>		</a:t>
            </a:r>
            <a:r>
              <a:rPr lang="el-GR" sz="6400" dirty="0"/>
              <a:t>Το 1781, ο Γουίλιαμ Χέρσελ εντόπισε έναν νέο πλανήτη, τον Ουρανό. Επίσης, ανακαλύφθηκαν το 1846 ο Ποσειδών και το 1930 ο Πλούτων. Γύρω στο 1930, είχε ολοκληρωθεί η εικόνα που έχουμε για το σύμπαν μας. Το ηλιακό μας σύστημα έχει ως κέντρο τον Ήλιο, έναν από τους δισεκατομμύρια ήλιους που υπάρχουν στον γαλαξία μας. Το σύμπαν αποτελείται από σμήνη γαλαξιών. Οι γαλαξίες όμως απομακρύνονται ο ένας από τον άλλον, έτσι ώστε το σύμπαν μοιάζει να διαστέλλεται. Αυτό μπορεί να είναι αποτέλεσμα της Μεγάλης Έκρηξης, η οποία δημιούργησε και το σύμπαν, το οποίο φαίνεται πως θα διαστέλλεται στο άπειρο.</a:t>
            </a:r>
          </a:p>
          <a:p>
            <a:endParaRPr lang="el-GR"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a:bodyPr>
          <a:lstStyle/>
          <a:p>
            <a:pPr algn="ctr"/>
            <a:r>
              <a:rPr lang="el-GR" sz="1600" b="1" i="1" u="sng" dirty="0"/>
              <a:t>ΑΣΤΕΡΙΣΜΟΣ ΚΕΝΤΑΥΡΟΥ</a:t>
            </a:r>
            <a:br>
              <a:rPr lang="el-GR" sz="1600" dirty="0"/>
            </a:br>
            <a:endParaRPr lang="el-GR" sz="1600" dirty="0"/>
          </a:p>
        </p:txBody>
      </p:sp>
      <p:sp>
        <p:nvSpPr>
          <p:cNvPr id="3" name="2 - Θέση περιεχομένου"/>
          <p:cNvSpPr>
            <a:spLocks noGrp="1"/>
          </p:cNvSpPr>
          <p:nvPr>
            <p:ph idx="1"/>
          </p:nvPr>
        </p:nvSpPr>
        <p:spPr>
          <a:xfrm>
            <a:off x="179512" y="620688"/>
            <a:ext cx="6336704" cy="6237312"/>
          </a:xfrm>
        </p:spPr>
        <p:txBody>
          <a:bodyPr>
            <a:normAutofit/>
          </a:bodyPr>
          <a:lstStyle/>
          <a:p>
            <a:pPr algn="just">
              <a:lnSpc>
                <a:spcPct val="150000"/>
              </a:lnSpc>
              <a:spcAft>
                <a:spcPts val="1000"/>
              </a:spcAft>
              <a:buNone/>
            </a:pPr>
            <a:r>
              <a:rPr lang="en-US" sz="1200" dirty="0">
                <a:ea typeface="Georgia"/>
                <a:cs typeface="Times New Roman"/>
              </a:rPr>
              <a:t>		</a:t>
            </a:r>
            <a:r>
              <a:rPr lang="el-GR" sz="1400" dirty="0">
                <a:ea typeface="Georgia"/>
                <a:cs typeface="Times New Roman"/>
              </a:rPr>
              <a:t>Ο αστερισμός του Κενταύρου βρίσκεται εξολοκλήρου στο Νότιο Ουράνιο Ημισφαίριο, ωστόσο είναι αμφιφανής στην Ελλάδα. Ένα μεγάλο μέρος του είναι ορατό από την χώρα μας κατά τις ανοιξιάτικες νύχτες, ξεκινώντας από τον Μάρτιο στις πιο νότιες περιοχές έως τον Ιούλιο. Συνορεύει με τους αστερισμούς Ύδρα, Λύκο, Διαβήτη και Νότιο Σταυρό.</a:t>
            </a:r>
            <a:r>
              <a:rPr lang="en-US" sz="1400" dirty="0">
                <a:ea typeface="Georgia"/>
                <a:cs typeface="Times New Roman"/>
              </a:rPr>
              <a:t> </a:t>
            </a:r>
            <a:r>
              <a:rPr lang="el-GR" sz="1400" dirty="0">
                <a:ea typeface="Georgia"/>
                <a:cs typeface="Times New Roman"/>
              </a:rPr>
              <a:t>Τα αστέρια του σχηματίζουν την μορφή ενός αλογόμορφου άνδρα. Ο Κένταυρος περιέχει πολλά αστρικά σμήνη και νεφελώματα</a:t>
            </a:r>
            <a:r>
              <a:rPr lang="en-US" sz="1400" dirty="0">
                <a:ea typeface="Georgia"/>
                <a:cs typeface="Times New Roman"/>
              </a:rPr>
              <a:t>.</a:t>
            </a:r>
            <a:r>
              <a:rPr lang="el-GR" sz="1400" dirty="0">
                <a:ea typeface="Georgia"/>
                <a:cs typeface="Times New Roman"/>
              </a:rPr>
              <a:t>Σύμφωνα με την Ελληνική μυθολογία, ο Κένταυρος ήταν ο καρπός της παράνομης σχέσης του Κρόνου και της Φιλύρας. Ο Κρόνος ήταν ο βασιλιάς των Τιτάνων. Μία μέρα η σύζυγος του Ρέα τους συνέλαβε, και τότε ο Κρόνος μεταμορφώθηκε σε άλογο και έφυγε μακριά. Αργότερα, η νύμφη Φιλύρα γέννησε τον Χείρωνα, ο οποίος ήταν μισός άνθρωπος και μισός άλογο. Ήταν σοφός δάσκαλος των τεχνών και της ιατρικής. Μαθητής του ήταν ο Ασκληπιός και ο Αχιλλέας. Ο Χείρωνας σκοτώθηκε κατά λάθος από τον Ηρακλή, όταν τον τραυμάτισε με ένα δηλητηριασμένο βέλος από το αίμα της Λερναίας Ύδρας.</a:t>
            </a:r>
          </a:p>
        </p:txBody>
      </p:sp>
      <p:pic>
        <p:nvPicPr>
          <p:cNvPr id="4" name="3 - Εικόνα"/>
          <p:cNvPicPr/>
          <p:nvPr/>
        </p:nvPicPr>
        <p:blipFill>
          <a:blip r:embed="rId2" cstate="print">
            <a:extLst>
              <a:ext uri="{28A0092B-C50C-407E-A947-70E740481C1C}">
                <a14:useLocalDpi xmlns:a14="http://schemas.microsoft.com/office/drawing/2010/main" val="0"/>
              </a:ext>
            </a:extLst>
          </a:blip>
          <a:stretch>
            <a:fillRect/>
          </a:stretch>
        </p:blipFill>
        <p:spPr>
          <a:xfrm>
            <a:off x="6660232" y="980728"/>
            <a:ext cx="2483768" cy="32403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1600" b="1" i="1" u="sng" dirty="0"/>
              <a:t>ΑΣΤΕΡΙΣΜΟΣ ΣΚΟΡΠΙΟΥ</a:t>
            </a:r>
            <a:br>
              <a:rPr lang="el-GR" sz="1600" dirty="0"/>
            </a:br>
            <a:endParaRPr lang="el-GR" sz="1600" dirty="0"/>
          </a:p>
        </p:txBody>
      </p:sp>
      <p:sp>
        <p:nvSpPr>
          <p:cNvPr id="3" name="2 - Θέση περιεχομένου"/>
          <p:cNvSpPr>
            <a:spLocks noGrp="1"/>
          </p:cNvSpPr>
          <p:nvPr>
            <p:ph idx="1"/>
          </p:nvPr>
        </p:nvSpPr>
        <p:spPr>
          <a:xfrm>
            <a:off x="0" y="980728"/>
            <a:ext cx="5868144" cy="5472608"/>
          </a:xfrm>
        </p:spPr>
        <p:txBody>
          <a:bodyPr>
            <a:normAutofit fontScale="85000" lnSpcReduction="10000"/>
          </a:bodyPr>
          <a:lstStyle/>
          <a:p>
            <a:pPr algn="just">
              <a:lnSpc>
                <a:spcPct val="150000"/>
              </a:lnSpc>
              <a:spcAft>
                <a:spcPts val="1000"/>
              </a:spcAft>
              <a:buNone/>
            </a:pPr>
            <a:r>
              <a:rPr lang="en-US" sz="1200" dirty="0">
                <a:ea typeface="Georgia"/>
                <a:cs typeface="Times New Roman"/>
              </a:rPr>
              <a:t>		</a:t>
            </a:r>
          </a:p>
          <a:p>
            <a:pPr algn="just">
              <a:lnSpc>
                <a:spcPct val="150000"/>
              </a:lnSpc>
              <a:spcAft>
                <a:spcPts val="1000"/>
              </a:spcAft>
              <a:buNone/>
            </a:pPr>
            <a:r>
              <a:rPr lang="el-GR" sz="1400" dirty="0">
                <a:ea typeface="Georgia"/>
                <a:cs typeface="Times New Roman"/>
              </a:rPr>
              <a:t>Ο Σκορπιός είναι αστερισμός που σημειώθηκε στην αρχαιότητα από τον Πτολεμαίο και είναι ένας από τους 88 επίσημους αστερισμούς της Διεθνούς Αστρονομικής Ένωσης. Αυτός και ο Τοξότης είναι οι δυο νοτιότεροι αστερισμοί του ζωδιακού κύκλου. Ο Σκορπιός συνορεύει με επτά αστερισμούς. Παρ’</a:t>
            </a:r>
            <a:r>
              <a:rPr lang="en-US" sz="1400" dirty="0">
                <a:ea typeface="Georgia"/>
                <a:cs typeface="Times New Roman"/>
              </a:rPr>
              <a:t> </a:t>
            </a:r>
            <a:r>
              <a:rPr lang="el-GR" sz="1400" dirty="0">
                <a:ea typeface="Georgia"/>
                <a:cs typeface="Times New Roman"/>
              </a:rPr>
              <a:t>ότι βρίσκεται ολόκληρος στο νότιο ημισφαίριο της ουράνιας σφαίρας, είναι ορατός στο σύνολό του από την Ελλάδα αργά τις νύχτες της άνοιξης και τα καλοκαιρινά βράδια.</a:t>
            </a:r>
            <a:r>
              <a:rPr lang="en-US" sz="1400" dirty="0">
                <a:ea typeface="Georgia"/>
                <a:cs typeface="Times New Roman"/>
              </a:rPr>
              <a:t>	</a:t>
            </a:r>
            <a:r>
              <a:rPr lang="el-GR" sz="1400" dirty="0">
                <a:ea typeface="Georgia"/>
                <a:cs typeface="Times New Roman"/>
              </a:rPr>
              <a:t>Ο Σκορπιός είναι το μυθολογικό ζώο που κατά τη διαταγή του Απόλλωνα, ή της Γης, σκότωσε το γίγαντα κυνηγό Ωρίωνα.</a:t>
            </a:r>
            <a:endParaRPr lang="en-US" sz="1400" dirty="0">
              <a:ea typeface="Georgia"/>
              <a:cs typeface="Times New Roman"/>
            </a:endParaRPr>
          </a:p>
          <a:p>
            <a:pPr algn="just">
              <a:lnSpc>
                <a:spcPct val="150000"/>
              </a:lnSpc>
              <a:spcAft>
                <a:spcPts val="1000"/>
              </a:spcAft>
              <a:buNone/>
            </a:pPr>
            <a:r>
              <a:rPr lang="el-GR" sz="1400" dirty="0">
                <a:ea typeface="Georgia"/>
                <a:cs typeface="Times New Roman"/>
              </a:rPr>
              <a:t>Ο θεός Απόλλωνας έστειλε το θανατηφόρο Σκορπιό εναντίον του Ωρίωνα, για να μην ενωθεί ερωτικά, θνητός αυτός με την αθάνατη θεά Αρτέμιδα. Μπορεί και η Γη να έστειλε τον Σκορπιό εναντίον του Ωρίωνα, για να τον τιμωρήσει για την καυχησιά του. Πραγματικά, ο μυθικός κυνηγός είχε προσβάλει τη Γη, αφού συνέχεια δήλωνε ότι κανένα γήινο ζώο δεν μπορούσε να ξεφύγει από τα βέλη του. Άλλη παραλλαγή αναφέρει ότι η ίδια η Αρτέμιδα διέταξε το Σκορπιό να σκοτώσει τον Ωρίωνα, γιατί αποπειράθηκε να τη βιάσει, ή γιατί θα της τον έκλεβε για την ομορφιά του και την ανδρεία του η Ηώ ή η Ήρα. Τελικά ο  Σκορπιός και ο Ωρίωνας αλληλοεξοντώθηκαν. Και ο Δίας, αφού τους έκανε αστερισμούς, διέταξε να ανατέλλει ο ένας τη στιγμή που δύει ο άλλος</a:t>
            </a:r>
          </a:p>
        </p:txBody>
      </p:sp>
      <p:pic>
        <p:nvPicPr>
          <p:cNvPr id="5" name="4 - Εικόνα" descr="ÎÏÎ¿ÏÎ­Î»ÎµÏÎ¼Î± ÎµÎ¹ÎºÏÎ½Î±Ï Î³Î¹Î± ÏÎºÎ¿ÏÏÎ¹Î¿Ï Î±ÏÏÎµÏÎ¹ÏÎ¼Î¿Ï"/>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1844824"/>
            <a:ext cx="2860628" cy="259228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8229600" cy="940966"/>
          </a:xfrm>
        </p:spPr>
        <p:txBody>
          <a:bodyPr>
            <a:normAutofit/>
          </a:bodyPr>
          <a:lstStyle/>
          <a:p>
            <a:pPr algn="ctr"/>
            <a:r>
              <a:rPr lang="el-GR" sz="1600" b="1" i="1" u="sng" dirty="0"/>
              <a:t>ΑΣΤΕΡΙΣΜΟΣ ΑΙΓΟΚΕΡΟΥ</a:t>
            </a:r>
            <a:endParaRPr lang="el-GR" sz="1600" dirty="0"/>
          </a:p>
        </p:txBody>
      </p:sp>
      <p:sp>
        <p:nvSpPr>
          <p:cNvPr id="3" name="2 - Θέση περιεχομένου"/>
          <p:cNvSpPr>
            <a:spLocks noGrp="1"/>
          </p:cNvSpPr>
          <p:nvPr>
            <p:ph idx="1"/>
          </p:nvPr>
        </p:nvSpPr>
        <p:spPr>
          <a:xfrm>
            <a:off x="179512" y="980728"/>
            <a:ext cx="5904656" cy="5688632"/>
          </a:xfrm>
        </p:spPr>
        <p:txBody>
          <a:bodyPr>
            <a:noAutofit/>
          </a:bodyPr>
          <a:lstStyle/>
          <a:p>
            <a:pPr algn="just">
              <a:lnSpc>
                <a:spcPct val="150000"/>
              </a:lnSpc>
              <a:spcAft>
                <a:spcPts val="1000"/>
              </a:spcAft>
              <a:buNone/>
            </a:pPr>
            <a:r>
              <a:rPr lang="en-US" sz="1200" dirty="0">
                <a:ea typeface="Georgia"/>
                <a:cs typeface="Times New Roman"/>
              </a:rPr>
              <a:t>		</a:t>
            </a:r>
            <a:r>
              <a:rPr lang="el-GR" sz="1400" dirty="0">
                <a:ea typeface="Georgia"/>
                <a:cs typeface="Times New Roman"/>
              </a:rPr>
              <a:t>Με το όνομα Αιγόκερως (Λατινικά: Capricornus, , αστρον. σύμβολο: Cap), φέρεται αστερισμός που σημειώθηκε πρώτη φορά στην αρχαιότητα από τον Πτολεμαίο και είναι ένας από τους 88 επίσημους αστερισμούς που αναγνώρισε η Διεθνής Αστρονομική </a:t>
            </a:r>
            <a:r>
              <a:rPr lang="el-GR" sz="1400" dirty="0" err="1">
                <a:ea typeface="Georgia"/>
                <a:cs typeface="Times New Roman"/>
              </a:rPr>
              <a:t>Ένωση.Είναι</a:t>
            </a:r>
            <a:r>
              <a:rPr lang="el-GR" sz="1400" dirty="0">
                <a:ea typeface="Georgia"/>
                <a:cs typeface="Times New Roman"/>
              </a:rPr>
              <a:t> νότιος αστερισμός του Ζωδιακού Κύκλου, αμφιφανής στην Ελλάδα. Συνορεύει με τους αστερισμούς Τοξότη, Μικροσκόπιον, Νότιο Ιχθύ, Υδροχόο και Αετό. Το όνομά του σημαίνει «Αίγα (γίδα) με κέρατα» και οφείλεται στον `Αρατο. Ο Ερατοσθένης τον γνώριζε με το όνομα Παν ή Αιγι-Παν, δηλαδή ο τραγοπόδαρος θεός Πάνας μεταμορφωμένος κατά το ήμισυ σε ψάρι από τη βουτιά του στο Νείλο, από όπου και η σημερινή συνηθισμένη αγγλική απόδοση του όρου. </a:t>
            </a:r>
            <a:endParaRPr lang="el-GR" sz="1400" dirty="0"/>
          </a:p>
        </p:txBody>
      </p:sp>
      <p:pic>
        <p:nvPicPr>
          <p:cNvPr id="5" name="4 - Εικόνα" descr="ÎÏÎ¿ÏÎ­Î»ÎµÏÎ¼Î± ÎµÎ¹ÎºÏÎ½Î±Ï Î³Î¹Î± Î±Î¹Î³Î¿ÎºÎµÏÏÏ Î±ÏÏÎµÏÎ¹ÏÎ¼Î¿Ï"/>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83325" y="1700808"/>
            <a:ext cx="2860675" cy="3024336"/>
          </a:xfrm>
          <a:prstGeom prst="rect">
            <a:avLst/>
          </a:prstGeom>
          <a:noFill/>
          <a:ln>
            <a:noFill/>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131</TotalTime>
  <Words>328</Words>
  <Application>Microsoft Office PowerPoint</Application>
  <PresentationFormat>Προβολή στην οθόνη (4:3)</PresentationFormat>
  <Paragraphs>61</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Arial</vt:lpstr>
      <vt:lpstr>Georgia</vt:lpstr>
      <vt:lpstr>Wingdings 2</vt:lpstr>
      <vt:lpstr>Διαστημικό</vt:lpstr>
      <vt:lpstr>  ΤΑ ΑΣΤΡΑ ΚΑΙ ΟΙ ΜΥΘΟΙ ΤΟΥΣ </vt:lpstr>
      <vt:lpstr>Παρουσίαση του PowerPoint</vt:lpstr>
      <vt:lpstr>ΕΙΣΑΓΩΓΗ</vt:lpstr>
      <vt:lpstr>Η ΙΣΤΟΡΙΑ ΤΗΣ ΑΣΤΡΟΝΟΜΙΑΣ </vt:lpstr>
      <vt:lpstr>Πριν και μετά τον Σκοταδισμό: </vt:lpstr>
      <vt:lpstr>Το διαστελλόμενο σύμπαν: </vt:lpstr>
      <vt:lpstr>ΑΣΤΕΡΙΣΜΟΣ ΚΕΝΤΑΥΡΟΥ </vt:lpstr>
      <vt:lpstr>ΑΣΤΕΡΙΣΜΟΣ ΣΚΟΡΠΙΟΥ </vt:lpstr>
      <vt:lpstr>ΑΣΤΕΡΙΣΜΟΣ ΑΙΓΟΚΕΡΟΥ</vt:lpstr>
      <vt:lpstr>Παρουσίαση του PowerPoint</vt:lpstr>
      <vt:lpstr>ΑΣΤΕΡΙΣΜΟΣ ΦΟΙΝΙΞ</vt:lpstr>
      <vt:lpstr>ΑΣΤΕΡΙΣΜΟΣ  ΜΟΝΟΚΕΡΟΥ</vt:lpstr>
      <vt:lpstr>ΑΣΤΕΡΙΣΜΟΣ ΓΕΡΑΝΟΥ </vt:lpstr>
      <vt:lpstr> ΑΣΤΕΡΙΣΜΟΣ ΝΟΤΙΟΥ ΙΧΘΥΟΣ </vt:lpstr>
      <vt:lpstr>  ΕΠΙΛΟΓΟΣ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ΑΣΤΡΑ ΚΑΙ ΟΙ ΜΥΘΟΙ ΤΟΥΣ</dc:title>
  <dc:creator>user</dc:creator>
  <cp:lastModifiedBy>Demetrios Voyiatzis</cp:lastModifiedBy>
  <cp:revision>21</cp:revision>
  <dcterms:created xsi:type="dcterms:W3CDTF">2019-01-22T16:53:18Z</dcterms:created>
  <dcterms:modified xsi:type="dcterms:W3CDTF">2019-01-22T20:48:37Z</dcterms:modified>
</cp:coreProperties>
</file>