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6"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C5E2"/>
    <a:srgbClr val="B140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45" autoAdjust="0"/>
    <p:restoredTop sz="94660"/>
  </p:normalViewPr>
  <p:slideViewPr>
    <p:cSldViewPr>
      <p:cViewPr>
        <p:scale>
          <a:sx n="75" d="100"/>
          <a:sy n="75" d="100"/>
        </p:scale>
        <p:origin x="-1522" y="-2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AB0E00A-029D-4890-880A-1E254A3E5DCC}" type="datetimeFigureOut">
              <a:rPr lang="el-GR" smtClean="0"/>
              <a:pPr/>
              <a:t>16/5/2023</a:t>
            </a:fld>
            <a:endParaRPr lang="el-GR"/>
          </a:p>
        </p:txBody>
      </p:sp>
      <p:sp>
        <p:nvSpPr>
          <p:cNvPr id="2" name="Footer Placeholder 1"/>
          <p:cNvSpPr>
            <a:spLocks noGrp="1"/>
          </p:cNvSpPr>
          <p:nvPr>
            <p:ph type="ftr" sz="quarter" idx="11"/>
          </p:nvPr>
        </p:nvSpPr>
        <p:spPr/>
        <p:txBody>
          <a:bodyPr/>
          <a:lstStyle/>
          <a:p>
            <a:endParaRPr lang="el-GR"/>
          </a:p>
        </p:txBody>
      </p:sp>
      <p:sp>
        <p:nvSpPr>
          <p:cNvPr id="15" name="Slide Number Placeholder 14"/>
          <p:cNvSpPr>
            <a:spLocks noGrp="1"/>
          </p:cNvSpPr>
          <p:nvPr>
            <p:ph type="sldNum" sz="quarter" idx="12"/>
          </p:nvPr>
        </p:nvSpPr>
        <p:spPr>
          <a:xfrm>
            <a:off x="8229600" y="6473952"/>
            <a:ext cx="758952" cy="246888"/>
          </a:xfrm>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0E00A-029D-4890-880A-1E254A3E5DCC}" type="datetimeFigureOut">
              <a:rPr lang="el-GR" smtClean="0"/>
              <a:pPr/>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0E00A-029D-4890-880A-1E254A3E5DCC}" type="datetimeFigureOut">
              <a:rPr lang="el-GR" smtClean="0"/>
              <a:pPr/>
              <a:t>16/5/2023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AB0E00A-029D-4890-880A-1E254A3E5DCC}" type="datetimeFigureOut">
              <a:rPr lang="el-GR" smtClean="0"/>
              <a:pPr/>
              <a:t>16/5/2023</a:t>
            </a:fld>
            <a:endParaRPr lang="el-GR"/>
          </a:p>
        </p:txBody>
      </p:sp>
      <p:sp>
        <p:nvSpPr>
          <p:cNvPr id="19" name="Footer Placeholder 18"/>
          <p:cNvSpPr>
            <a:spLocks noGrp="1"/>
          </p:cNvSpPr>
          <p:nvPr>
            <p:ph type="ftr" sz="quarter" idx="11"/>
          </p:nvPr>
        </p:nvSpPr>
        <p:spPr>
          <a:xfrm>
            <a:off x="3581400" y="76200"/>
            <a:ext cx="2895600" cy="288925"/>
          </a:xfrm>
        </p:spPr>
        <p:txBody>
          <a:bodyPr/>
          <a:lstStyle/>
          <a:p>
            <a:endParaRPr lang="el-GR"/>
          </a:p>
        </p:txBody>
      </p:sp>
      <p:sp>
        <p:nvSpPr>
          <p:cNvPr id="16" name="Slide Number Placeholder 15"/>
          <p:cNvSpPr>
            <a:spLocks noGrp="1"/>
          </p:cNvSpPr>
          <p:nvPr>
            <p:ph type="sldNum" sz="quarter" idx="12"/>
          </p:nvPr>
        </p:nvSpPr>
        <p:spPr>
          <a:xfrm>
            <a:off x="8229600" y="6473952"/>
            <a:ext cx="758952" cy="246888"/>
          </a:xfrm>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AB0E00A-029D-4890-880A-1E254A3E5DCC}" type="datetimeFigureOut">
              <a:rPr lang="el-GR" smtClean="0"/>
              <a:pPr/>
              <a:t>16/5/2023</a:t>
            </a:fld>
            <a:endParaRPr lang="el-GR"/>
          </a:p>
        </p:txBody>
      </p:sp>
      <p:sp>
        <p:nvSpPr>
          <p:cNvPr id="11" name="Footer Placeholder 10"/>
          <p:cNvSpPr>
            <a:spLocks noGrp="1"/>
          </p:cNvSpPr>
          <p:nvPr>
            <p:ph type="ftr" sz="quarter" idx="11"/>
          </p:nvPr>
        </p:nvSpPr>
        <p:spPr/>
        <p:txBody>
          <a:bodyPr/>
          <a:lstStyle/>
          <a:p>
            <a:endParaRPr lang="el-GR"/>
          </a:p>
        </p:txBody>
      </p:sp>
      <p:sp>
        <p:nvSpPr>
          <p:cNvPr id="16" name="Slide Number Placeholder 15"/>
          <p:cNvSpPr>
            <a:spLocks noGrp="1"/>
          </p:cNvSpPr>
          <p:nvPr>
            <p:ph type="sldNum" sz="quarter" idx="12"/>
          </p:nvPr>
        </p:nvSpPr>
        <p:spPr/>
        <p:txBody>
          <a:bodyPr/>
          <a:lstStyle/>
          <a:p>
            <a:fld id="{DE1EC71F-0AAD-4C99-8161-F123C098513F}" type="slidenum">
              <a:rPr lang="el-GR" smtClean="0"/>
              <a:pPr/>
              <a:t>‹#›</a:t>
            </a:fld>
            <a:endParaRPr lang="el-G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AB0E00A-029D-4890-880A-1E254A3E5DCC}" type="datetimeFigureOut">
              <a:rPr lang="el-GR" smtClean="0"/>
              <a:pPr/>
              <a:t>16/5/2023</a:t>
            </a:fld>
            <a:endParaRPr lang="el-GR"/>
          </a:p>
        </p:txBody>
      </p:sp>
      <p:sp>
        <p:nvSpPr>
          <p:cNvPr id="10" name="Footer Placeholder 9"/>
          <p:cNvSpPr>
            <a:spLocks noGrp="1"/>
          </p:cNvSpPr>
          <p:nvPr>
            <p:ph type="ftr" sz="quarter" idx="11"/>
          </p:nvPr>
        </p:nvSpPr>
        <p:spPr/>
        <p:txBody>
          <a:bodyPr/>
          <a:lstStyle/>
          <a:p>
            <a:endParaRPr lang="el-GR"/>
          </a:p>
        </p:txBody>
      </p:sp>
      <p:sp>
        <p:nvSpPr>
          <p:cNvPr id="31" name="Slide Number Placeholder 30"/>
          <p:cNvSpPr>
            <a:spLocks noGrp="1"/>
          </p:cNvSpPr>
          <p:nvPr>
            <p:ph type="sldNum" sz="quarter" idx="12"/>
          </p:nvPr>
        </p:nvSpPr>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AB0E00A-029D-4890-880A-1E254A3E5DCC}" type="datetimeFigureOut">
              <a:rPr lang="el-GR" smtClean="0"/>
              <a:pPr/>
              <a:t>16/5/2023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229600" y="6477000"/>
            <a:ext cx="762000" cy="246888"/>
          </a:xfrm>
        </p:spPr>
        <p:txBody>
          <a:bodyPr/>
          <a:lstStyle/>
          <a:p>
            <a:fld id="{DE1EC71F-0AAD-4C99-8161-F123C098513F}" type="slidenum">
              <a:rPr lang="el-GR" smtClean="0"/>
              <a:pPr/>
              <a:t>‹#›</a:t>
            </a:fld>
            <a:endParaRPr lang="el-G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AB0E00A-029D-4890-880A-1E254A3E5DCC}" type="datetimeFigureOut">
              <a:rPr lang="el-GR" smtClean="0"/>
              <a:pPr/>
              <a:t>16/5/2023</a:t>
            </a:fld>
            <a:endParaRPr lang="el-GR"/>
          </a:p>
        </p:txBody>
      </p:sp>
      <p:sp>
        <p:nvSpPr>
          <p:cNvPr id="21" name="Footer Placeholder 20"/>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B0E00A-029D-4890-880A-1E254A3E5DCC}" type="datetimeFigureOut">
              <a:rPr lang="el-GR" smtClean="0"/>
              <a:pPr/>
              <a:t>16/5/2023</a:t>
            </a:fld>
            <a:endParaRPr lang="el-GR"/>
          </a:p>
        </p:txBody>
      </p:sp>
      <p:sp>
        <p:nvSpPr>
          <p:cNvPr id="24" name="Footer Placeholder 23"/>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AB0E00A-029D-4890-880A-1E254A3E5DCC}" type="datetimeFigureOut">
              <a:rPr lang="el-GR" smtClean="0"/>
              <a:pPr/>
              <a:t>16/5/2023</a:t>
            </a:fld>
            <a:endParaRPr lang="el-GR"/>
          </a:p>
        </p:txBody>
      </p:sp>
      <p:sp>
        <p:nvSpPr>
          <p:cNvPr id="29" name="Footer Placeholder 28"/>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E1EC71F-0AAD-4C99-8161-F123C098513F}" type="slidenum">
              <a:rPr lang="el-GR" smtClean="0"/>
              <a:pPr/>
              <a:t>‹#›</a:t>
            </a:fld>
            <a:endParaRPr lang="el-G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AB0E00A-029D-4890-880A-1E254A3E5DCC}" type="datetimeFigureOut">
              <a:rPr lang="el-GR" smtClean="0"/>
              <a:pPr/>
              <a:t>16/5/2023</a:t>
            </a:fld>
            <a:endParaRPr lang="el-GR"/>
          </a:p>
        </p:txBody>
      </p:sp>
      <p:sp>
        <p:nvSpPr>
          <p:cNvPr id="5" name="Footer Placeholder 4"/>
          <p:cNvSpPr>
            <a:spLocks noGrp="1"/>
          </p:cNvSpPr>
          <p:nvPr>
            <p:ph type="ftr" sz="quarter" idx="11"/>
          </p:nvPr>
        </p:nvSpPr>
        <p:spPr/>
        <p:txBody>
          <a:bodyPr/>
          <a:lstStyle/>
          <a:p>
            <a:endParaRPr lang="el-GR"/>
          </a:p>
        </p:txBody>
      </p:sp>
      <p:sp>
        <p:nvSpPr>
          <p:cNvPr id="31" name="Slide Number Placeholder 30"/>
          <p:cNvSpPr>
            <a:spLocks noGrp="1"/>
          </p:cNvSpPr>
          <p:nvPr>
            <p:ph type="sldNum" sz="quarter" idx="12"/>
          </p:nvPr>
        </p:nvSpPr>
        <p:spPr/>
        <p:txBody>
          <a:bodyPr/>
          <a:lstStyle/>
          <a:p>
            <a:fld id="{DE1EC71F-0AAD-4C99-8161-F123C098513F}" type="slidenum">
              <a:rPr lang="el-GR" smtClean="0"/>
              <a:pPr/>
              <a:t>‹#›</a:t>
            </a:fld>
            <a:endParaRPr lang="el-G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AB0E00A-029D-4890-880A-1E254A3E5DCC}" type="datetimeFigureOut">
              <a:rPr lang="el-GR" smtClean="0"/>
              <a:pPr/>
              <a:t>16/5/2023</a:t>
            </a:fld>
            <a:endParaRPr lang="el-G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E1EC71F-0AAD-4C99-8161-F123C098513F}" type="slidenum">
              <a:rPr lang="el-GR" smtClean="0"/>
              <a:pPr/>
              <a:t>‹#›</a:t>
            </a:fld>
            <a:endParaRPr lang="el-G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pagra\OneDrive\&#933;&#960;&#959;&#955;&#959;&#947;&#953;&#963;&#964;&#942;&#962;\&#960;&#949;&#961;&#953;&#946;&#945;&#955;&#955;&#959;&#957;&#964;&#953;&#954;&#959;_1\&#960;&#949;&#961;&#953;&#946;&#945;&#955;&#955;&#959;&#957;&#964;&#953;&#954;&#959;%20&#960;&#961;&#959;&#947;&#961;&#945;&#956;&#956;&#945;\moysiki.mp3"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thisio.pptx"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gkazi.ppt"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vathi.pptx"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italia_travel.pptx"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VID_60890608_035435_475.mp4"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oysiki.mp3">
            <a:hlinkClick r:id="" action="ppaction://media"/>
          </p:cNvPr>
          <p:cNvPicPr>
            <a:picLocks noRot="1" noChangeAspect="1"/>
          </p:cNvPicPr>
          <p:nvPr>
            <a:audioFile r:link="rId1"/>
          </p:nvPr>
        </p:nvPicPr>
        <p:blipFill>
          <a:blip r:embed="rId3" cstate="print"/>
          <a:stretch>
            <a:fillRect/>
          </a:stretch>
        </p:blipFill>
        <p:spPr>
          <a:xfrm>
            <a:off x="3995936" y="1412776"/>
            <a:ext cx="244475" cy="244475"/>
          </a:xfrm>
          <a:prstGeom prst="rect">
            <a:avLst/>
          </a:prstGeom>
        </p:spPr>
      </p:pic>
      <p:pic>
        <p:nvPicPr>
          <p:cNvPr id="1040" name="Picture 16" descr="https://1.bp.blogspot.com/-2Kfvf9dhmYc/XkaHETjGEtI/AAAAAAAAMPI/5Ti4-aF0FL4xB8fvPX5-UCwWENvM8E7eACLcBGAsYHQ/s640/7.jpg"/>
          <p:cNvPicPr>
            <a:picLocks noChangeAspect="1" noChangeArrowheads="1"/>
          </p:cNvPicPr>
          <p:nvPr/>
        </p:nvPicPr>
        <p:blipFill>
          <a:blip r:embed="rId4" cstate="print">
            <a:lum bright="2000"/>
          </a:blip>
          <a:srcRect/>
          <a:stretch>
            <a:fillRect/>
          </a:stretch>
        </p:blipFill>
        <p:spPr bwMode="auto">
          <a:xfrm>
            <a:off x="3131840" y="332656"/>
            <a:ext cx="3814559" cy="1805956"/>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63500" dist="50800" dir="8100000">
              <a:prstClr val="black">
                <a:alpha val="50000"/>
              </a:prstClr>
            </a:innerShdw>
          </a:effectLst>
          <a:scene3d>
            <a:camera prst="orthographicFront"/>
            <a:lightRig rig="threePt" dir="t"/>
          </a:scene3d>
          <a:sp3d>
            <a:bevelT w="177800" h="133350"/>
            <a:bevelB w="82550"/>
          </a:sp3d>
        </p:spPr>
      </p:pic>
      <p:sp>
        <p:nvSpPr>
          <p:cNvPr id="2" name="TextBox 1"/>
          <p:cNvSpPr txBox="1"/>
          <p:nvPr/>
        </p:nvSpPr>
        <p:spPr>
          <a:xfrm>
            <a:off x="1187624" y="2348880"/>
            <a:ext cx="6624736" cy="1384995"/>
          </a:xfrm>
          <a:prstGeom prst="rect">
            <a:avLst/>
          </a:prstGeom>
          <a:noFill/>
        </p:spPr>
        <p:txBody>
          <a:bodyPr wrap="square" rtlCol="0">
            <a:spAutoFit/>
          </a:bodyPr>
          <a:lstStyle/>
          <a:p>
            <a:pPr algn="ctr"/>
            <a:r>
              <a:rPr lang="el-GR" sz="2800" b="1" i="1" dirty="0" smtClean="0">
                <a:solidFill>
                  <a:schemeClr val="bg2">
                    <a:lumMod val="25000"/>
                  </a:schemeClr>
                </a:solidFill>
                <a:latin typeface="Book Antiqua" pitchFamily="18" charset="0"/>
              </a:rPr>
              <a:t>Μελέτη αστικού περιβάλλοντος, </a:t>
            </a:r>
          </a:p>
          <a:p>
            <a:pPr algn="ctr"/>
            <a:r>
              <a:rPr lang="el-GR" sz="2800" b="1" i="1" dirty="0" smtClean="0">
                <a:solidFill>
                  <a:schemeClr val="bg2">
                    <a:lumMod val="25000"/>
                  </a:schemeClr>
                </a:solidFill>
                <a:latin typeface="Book Antiqua" pitchFamily="18" charset="0"/>
              </a:rPr>
              <a:t>αστικό πράσινο, ηχορύπανση, καυσαέρια</a:t>
            </a:r>
            <a:endParaRPr lang="el-GR" sz="2800" b="1" i="1" dirty="0">
              <a:solidFill>
                <a:schemeClr val="bg2">
                  <a:lumMod val="25000"/>
                </a:schemeClr>
              </a:solidFill>
              <a:latin typeface="Book Antiqua" pitchFamily="18" charset="0"/>
            </a:endParaRPr>
          </a:p>
        </p:txBody>
      </p:sp>
      <p:pic>
        <p:nvPicPr>
          <p:cNvPr id="1026" name="Picture 2" descr="cropped 250x150 logo comp tpipktm"/>
          <p:cNvPicPr>
            <a:picLocks noChangeAspect="1" noChangeArrowheads="1"/>
          </p:cNvPicPr>
          <p:nvPr/>
        </p:nvPicPr>
        <p:blipFill>
          <a:blip r:embed="rId5" cstate="print"/>
          <a:srcRect/>
          <a:stretch>
            <a:fillRect/>
          </a:stretch>
        </p:blipFill>
        <p:spPr bwMode="auto">
          <a:xfrm>
            <a:off x="179512" y="188640"/>
            <a:ext cx="2381250" cy="1428750"/>
          </a:xfrm>
          <a:prstGeom prst="rect">
            <a:avLst/>
          </a:prstGeom>
          <a:noFill/>
        </p:spPr>
      </p:pic>
      <p:sp>
        <p:nvSpPr>
          <p:cNvPr id="4" name="TextBox 3"/>
          <p:cNvSpPr txBox="1"/>
          <p:nvPr/>
        </p:nvSpPr>
        <p:spPr>
          <a:xfrm>
            <a:off x="6804248" y="260648"/>
            <a:ext cx="2016224" cy="400110"/>
          </a:xfrm>
          <a:prstGeom prst="rect">
            <a:avLst/>
          </a:prstGeom>
          <a:noFill/>
        </p:spPr>
        <p:txBody>
          <a:bodyPr wrap="square" rtlCol="0">
            <a:spAutoFit/>
          </a:bodyPr>
          <a:lstStyle/>
          <a:p>
            <a:pPr algn="r"/>
            <a:r>
              <a:rPr lang="el-GR" sz="2000" b="1" dirty="0" smtClean="0">
                <a:latin typeface="Book Antiqua" pitchFamily="18" charset="0"/>
              </a:rPr>
              <a:t>2022 - 2023</a:t>
            </a:r>
            <a:endParaRPr lang="el-GR" sz="2000" b="1" dirty="0">
              <a:latin typeface="Book Antiqua" pitchFamily="18" charset="0"/>
            </a:endParaRPr>
          </a:p>
        </p:txBody>
      </p:sp>
      <p:sp>
        <p:nvSpPr>
          <p:cNvPr id="1028" name="AutoShape 4" descr="Περίπατος στη Διονυσίου Αρεοπαγίτου, έναν από τους ομορφότερους πεζόδρομους  της Αθήνας | Money And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Περίπατος στη Διονυσίου Αρεοπαγίτου, έναν από τους ομορφότερους πεζόδρομους  της Αθήνας | Money And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Περίπατος στη Διονυσίου Αρεοπαγίτου, έναν από τους ομορφότερους πεζόδρομους της Αθή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4" name="Picture 10" descr="Περίπατος στη Διονυσίου Αρεοπαγίτου, έναν από τους ομορφότερους πεζόδρομους  της Αθήνας | Money And Life"/>
          <p:cNvPicPr>
            <a:picLocks noChangeAspect="1" noChangeArrowheads="1"/>
          </p:cNvPicPr>
          <p:nvPr/>
        </p:nvPicPr>
        <p:blipFill>
          <a:blip r:embed="rId6" cstate="print"/>
          <a:srcRect/>
          <a:stretch>
            <a:fillRect/>
          </a:stretch>
        </p:blipFill>
        <p:spPr bwMode="auto">
          <a:xfrm rot="713244">
            <a:off x="348034" y="3396804"/>
            <a:ext cx="2683403" cy="1915594"/>
          </a:xfrm>
          <a:prstGeom prst="rect">
            <a:avLst/>
          </a:prstGeom>
          <a:effectLst>
            <a:outerShdw blurRad="1270000" dist="50800" dir="5400000" algn="ctr" rotWithShape="0">
              <a:srgbClr val="000000">
                <a:alpha val="5000"/>
              </a:srgbClr>
            </a:outerShdw>
          </a:effectLst>
          <a:scene3d>
            <a:camera prst="orthographicFront"/>
            <a:lightRig rig="threePt" dir="t"/>
          </a:scene3d>
          <a:sp3d>
            <a:bevelT w="184150" h="158750"/>
            <a:bevelB w="57150"/>
          </a:sp3d>
        </p:spPr>
      </p:pic>
      <p:sp>
        <p:nvSpPr>
          <p:cNvPr id="1036" name="AutoShape 12" descr="Περίπατος στη Διονυσίου Αρεοπαγίτου, έναν από τους ομορφότερους πεζόδρομους  της Αθήνας | Money And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8" name="Picture 14" descr="Tehnopolis Athens.JPG"/>
          <p:cNvPicPr>
            <a:picLocks noChangeAspect="1" noChangeArrowheads="1"/>
          </p:cNvPicPr>
          <p:nvPr/>
        </p:nvPicPr>
        <p:blipFill>
          <a:blip r:embed="rId7" cstate="print"/>
          <a:srcRect/>
          <a:stretch>
            <a:fillRect/>
          </a:stretch>
        </p:blipFill>
        <p:spPr bwMode="auto">
          <a:xfrm rot="20568056">
            <a:off x="3342845" y="4533515"/>
            <a:ext cx="2383532" cy="1787650"/>
          </a:xfrm>
          <a:prstGeom prst="rect">
            <a:avLst/>
          </a:prstGeom>
          <a:noFill/>
          <a:scene3d>
            <a:camera prst="orthographicFront"/>
            <a:lightRig rig="threePt" dir="t"/>
          </a:scene3d>
          <a:sp3d>
            <a:bevelT w="177800" h="133350"/>
            <a:bevelB w="38100"/>
          </a:sp3d>
        </p:spPr>
      </p:pic>
      <p:pic>
        <p:nvPicPr>
          <p:cNvPr id="1042" name="Picture 18" descr="Duomo di Lecce (Λέτσε, Ιταλία) - Κριτικές - Tripadvisor"/>
          <p:cNvPicPr>
            <a:picLocks noChangeAspect="1" noChangeArrowheads="1"/>
          </p:cNvPicPr>
          <p:nvPr/>
        </p:nvPicPr>
        <p:blipFill>
          <a:blip r:embed="rId8" cstate="print"/>
          <a:srcRect/>
          <a:stretch>
            <a:fillRect/>
          </a:stretch>
        </p:blipFill>
        <p:spPr bwMode="auto">
          <a:xfrm rot="868482">
            <a:off x="6033077" y="3672182"/>
            <a:ext cx="2733675" cy="1666875"/>
          </a:xfrm>
          <a:prstGeom prst="rect">
            <a:avLst/>
          </a:prstGeom>
          <a:noFill/>
          <a:scene3d>
            <a:camera prst="orthographicFront"/>
            <a:lightRig rig="threePt" dir="t"/>
          </a:scene3d>
          <a:sp3d>
            <a:bevelT w="177800" h="133350"/>
            <a:bevelB w="63500" h="101600"/>
          </a:sp3d>
        </p:spPr>
      </p:pic>
      <p:sp>
        <p:nvSpPr>
          <p:cNvPr id="13" name="TextBox 12"/>
          <p:cNvSpPr txBox="1"/>
          <p:nvPr/>
        </p:nvSpPr>
        <p:spPr>
          <a:xfrm rot="690081">
            <a:off x="323528" y="3377898"/>
            <a:ext cx="2808312" cy="615553"/>
          </a:xfrm>
          <a:prstGeom prst="rect">
            <a:avLst/>
          </a:prstGeom>
          <a:noFill/>
        </p:spPr>
        <p:txBody>
          <a:bodyPr wrap="square" rtlCol="0">
            <a:spAutoFit/>
          </a:bodyPr>
          <a:lstStyle/>
          <a:p>
            <a:pPr algn="ctr"/>
            <a:r>
              <a:rPr lang="el-GR" sz="2000" b="1" i="1" dirty="0" smtClean="0">
                <a:solidFill>
                  <a:schemeClr val="bg1"/>
                </a:solidFill>
              </a:rPr>
              <a:t>Π</a:t>
            </a:r>
            <a:r>
              <a:rPr lang="el-GR" sz="1400" b="1" i="1" dirty="0" smtClean="0">
                <a:solidFill>
                  <a:schemeClr val="bg1"/>
                </a:solidFill>
              </a:rPr>
              <a:t>εζόδρομος Διονυσίου Αρεοπαγίτου</a:t>
            </a:r>
            <a:endParaRPr lang="el-GR" sz="2000" b="1" i="1" dirty="0">
              <a:solidFill>
                <a:schemeClr val="bg1"/>
              </a:solidFill>
            </a:endParaRPr>
          </a:p>
        </p:txBody>
      </p:sp>
      <p:sp>
        <p:nvSpPr>
          <p:cNvPr id="14" name="TextBox 13"/>
          <p:cNvSpPr txBox="1"/>
          <p:nvPr/>
        </p:nvSpPr>
        <p:spPr>
          <a:xfrm rot="20634221">
            <a:off x="3209880" y="4533280"/>
            <a:ext cx="2304256" cy="369332"/>
          </a:xfrm>
          <a:prstGeom prst="rect">
            <a:avLst/>
          </a:prstGeom>
          <a:noFill/>
        </p:spPr>
        <p:txBody>
          <a:bodyPr wrap="square" rtlCol="0">
            <a:spAutoFit/>
          </a:bodyPr>
          <a:lstStyle/>
          <a:p>
            <a:r>
              <a:rPr lang="el-GR" b="1" i="1" dirty="0" smtClean="0"/>
              <a:t>Τεχνόπολις, Γκάζι</a:t>
            </a:r>
            <a:endParaRPr lang="el-GR" b="1" i="1" dirty="0"/>
          </a:p>
        </p:txBody>
      </p:sp>
      <p:sp>
        <p:nvSpPr>
          <p:cNvPr id="15" name="TextBox 14"/>
          <p:cNvSpPr txBox="1"/>
          <p:nvPr/>
        </p:nvSpPr>
        <p:spPr>
          <a:xfrm rot="878404">
            <a:off x="6516216" y="3645024"/>
            <a:ext cx="1944216" cy="369332"/>
          </a:xfrm>
          <a:prstGeom prst="rect">
            <a:avLst/>
          </a:prstGeom>
          <a:noFill/>
        </p:spPr>
        <p:txBody>
          <a:bodyPr wrap="square" rtlCol="0">
            <a:spAutoFit/>
          </a:bodyPr>
          <a:lstStyle/>
          <a:p>
            <a:r>
              <a:rPr lang="en-US" b="1" i="1" dirty="0" smtClean="0">
                <a:solidFill>
                  <a:schemeClr val="bg1"/>
                </a:solidFill>
              </a:rPr>
              <a:t>Lecce, </a:t>
            </a:r>
            <a:r>
              <a:rPr lang="el-GR" b="1" i="1" dirty="0" smtClean="0">
                <a:solidFill>
                  <a:schemeClr val="bg1"/>
                </a:solidFill>
              </a:rPr>
              <a:t>Ν. Ιταλία</a:t>
            </a:r>
            <a:endParaRPr lang="el-GR" b="1" i="1" dirty="0">
              <a:solidFill>
                <a:schemeClr val="bg1"/>
              </a:solidFill>
            </a:endParaRPr>
          </a:p>
        </p:txBody>
      </p:sp>
      <p:sp>
        <p:nvSpPr>
          <p:cNvPr id="16" name="TextBox 15"/>
          <p:cNvSpPr txBox="1"/>
          <p:nvPr/>
        </p:nvSpPr>
        <p:spPr>
          <a:xfrm>
            <a:off x="3635896" y="260648"/>
            <a:ext cx="2808312" cy="369332"/>
          </a:xfrm>
          <a:prstGeom prst="rect">
            <a:avLst/>
          </a:prstGeom>
          <a:noFill/>
        </p:spPr>
        <p:txBody>
          <a:bodyPr wrap="square" rtlCol="0">
            <a:spAutoFit/>
          </a:bodyPr>
          <a:lstStyle/>
          <a:p>
            <a:r>
              <a:rPr lang="el-GR" b="1" i="1" dirty="0" smtClean="0">
                <a:solidFill>
                  <a:schemeClr val="bg1"/>
                </a:solidFill>
              </a:rPr>
              <a:t>Πλατεία  Βάθης</a:t>
            </a:r>
            <a:endParaRPr lang="el-GR" b="1" i="1" dirty="0">
              <a:solidFill>
                <a:schemeClr val="bg1"/>
              </a:solidFill>
            </a:endParaRPr>
          </a:p>
        </p:txBody>
      </p:sp>
      <p:sp>
        <p:nvSpPr>
          <p:cNvPr id="18" name="TextBox 17"/>
          <p:cNvSpPr txBox="1"/>
          <p:nvPr/>
        </p:nvSpPr>
        <p:spPr>
          <a:xfrm>
            <a:off x="611560" y="6021288"/>
            <a:ext cx="2376264" cy="646331"/>
          </a:xfrm>
          <a:prstGeom prst="rect">
            <a:avLst/>
          </a:prstGeom>
          <a:noFill/>
        </p:spPr>
        <p:txBody>
          <a:bodyPr wrap="square" rtlCol="0">
            <a:spAutoFit/>
          </a:bodyPr>
          <a:lstStyle/>
          <a:p>
            <a:r>
              <a:rPr lang="el-GR" i="1" dirty="0" smtClean="0">
                <a:latin typeface="Bahnschrift" pitchFamily="34" charset="0"/>
              </a:rPr>
              <a:t>Μουσική επένδυση</a:t>
            </a:r>
          </a:p>
          <a:p>
            <a:r>
              <a:rPr lang="el-GR" i="1" dirty="0" smtClean="0">
                <a:latin typeface="Bahnschrift" pitchFamily="34" charset="0"/>
              </a:rPr>
              <a:t>Σταμάτη Σπανουδάκη</a:t>
            </a:r>
            <a:endParaRPr lang="el-GR" i="1" dirty="0">
              <a:latin typeface="Bahnschrift"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208912" cy="5355312"/>
          </a:xfrm>
          <a:prstGeom prst="rect">
            <a:avLst/>
          </a:prstGeom>
          <a:noFill/>
        </p:spPr>
        <p:txBody>
          <a:bodyPr wrap="square" rtlCol="0">
            <a:spAutoFit/>
          </a:bodyPr>
          <a:lstStyle/>
          <a:p>
            <a:pPr algn="just"/>
            <a:r>
              <a:rPr lang="el-GR" b="1" i="1" dirty="0" smtClean="0"/>
              <a:t>Γενικές Πληροφορίες</a:t>
            </a:r>
          </a:p>
          <a:p>
            <a:pPr algn="just"/>
            <a:endParaRPr lang="el-GR" b="1" i="1" dirty="0" smtClean="0"/>
          </a:p>
          <a:p>
            <a:pPr algn="just"/>
            <a:r>
              <a:rPr lang="el-GR" dirty="0" smtClean="0"/>
              <a:t>Η παρούσα δράση  εκπονήθηκε στα πλαίσια υλοποίησης του εκπαιδευτικού προγράμματος, </a:t>
            </a:r>
            <a:r>
              <a:rPr lang="en-US" dirty="0" smtClean="0"/>
              <a:t>“</a:t>
            </a:r>
            <a:r>
              <a:rPr lang="el-GR" dirty="0" smtClean="0"/>
              <a:t>το  παιδί, η πόλη και τα μνημεία</a:t>
            </a:r>
            <a:r>
              <a:rPr lang="en-US" dirty="0" smtClean="0"/>
              <a:t>”, </a:t>
            </a:r>
            <a:r>
              <a:rPr lang="el-GR" dirty="0" smtClean="0"/>
              <a:t>σε συνεργασία με την Τεχνόπολη του Δήμου Αθηναίων.</a:t>
            </a:r>
          </a:p>
          <a:p>
            <a:pPr algn="just"/>
            <a:r>
              <a:rPr lang="el-GR" dirty="0" smtClean="0"/>
              <a:t>Για την υλοποίηση της δράσης οι συμμετέχοντες μαθητές χωρίστηκαν σε τρεις ομάδες. Κάθε ομάδα περιηγήθηκε σε γειτονιές της Αθήνας, φωτογραφίζοντάς τες  για να συλλέξει το απαιτούμενο υλικό.</a:t>
            </a:r>
          </a:p>
          <a:p>
            <a:endParaRPr lang="el-GR" dirty="0"/>
          </a:p>
          <a:p>
            <a:endParaRPr lang="el-GR" dirty="0" smtClean="0"/>
          </a:p>
          <a:p>
            <a:r>
              <a:rPr lang="el-GR" dirty="0" smtClean="0"/>
              <a:t>Οι περιοχές της Αθήνας τις οποίες επίλεξαν οι μαθητές για να μελετήσουν είναι:</a:t>
            </a:r>
          </a:p>
          <a:p>
            <a:pPr>
              <a:buFont typeface="Wingdings" pitchFamily="2" charset="2"/>
              <a:buChar char="ü"/>
            </a:pPr>
            <a:r>
              <a:rPr lang="el-GR" dirty="0"/>
              <a:t> </a:t>
            </a:r>
            <a:r>
              <a:rPr lang="el-GR" b="1" dirty="0" smtClean="0"/>
              <a:t>Το Θησείο </a:t>
            </a:r>
            <a:r>
              <a:rPr lang="el-GR" dirty="0" smtClean="0"/>
              <a:t>και η ευρύτερη περιοχή</a:t>
            </a:r>
          </a:p>
          <a:p>
            <a:pPr>
              <a:buFont typeface="Wingdings" pitchFamily="2" charset="2"/>
              <a:buChar char="ü"/>
            </a:pPr>
            <a:r>
              <a:rPr lang="el-GR" dirty="0"/>
              <a:t> </a:t>
            </a:r>
            <a:r>
              <a:rPr lang="el-GR" b="1" dirty="0" smtClean="0"/>
              <a:t>Το Γκάζι </a:t>
            </a:r>
            <a:r>
              <a:rPr lang="el-GR" dirty="0" smtClean="0"/>
              <a:t>και η περιοχή γύρω από το παλαιό εργστάσιο του Φωταερίου</a:t>
            </a:r>
          </a:p>
          <a:p>
            <a:pPr>
              <a:buFont typeface="Wingdings" pitchFamily="2" charset="2"/>
              <a:buChar char="ü"/>
            </a:pPr>
            <a:r>
              <a:rPr lang="el-GR" dirty="0"/>
              <a:t> </a:t>
            </a:r>
            <a:r>
              <a:rPr lang="el-GR" b="1" dirty="0" smtClean="0"/>
              <a:t>Η Πλατεία Βάθης</a:t>
            </a:r>
            <a:r>
              <a:rPr lang="el-GR" dirty="0" smtClean="0"/>
              <a:t> και η ευρύτερη περιοχή</a:t>
            </a:r>
          </a:p>
          <a:p>
            <a:pPr>
              <a:buFont typeface="Wingdings" pitchFamily="2" charset="2"/>
              <a:buChar char="ü"/>
            </a:pPr>
            <a:endParaRPr lang="el-GR" dirty="0" smtClean="0"/>
          </a:p>
          <a:p>
            <a:endParaRPr lang="el-GR" dirty="0" smtClean="0"/>
          </a:p>
          <a:p>
            <a:r>
              <a:rPr lang="el-GR" dirty="0" smtClean="0"/>
              <a:t>Οι μαθητές που δήλωσαν επιθυμία ένταξής τους στο πρόγραμμα της Τεχνόπολης είχαν την δυνατότητα να επισκεφτούν τις πόλεις  </a:t>
            </a:r>
            <a:r>
              <a:rPr lang="en-US" b="1" dirty="0" smtClean="0"/>
              <a:t>Lecce, </a:t>
            </a:r>
            <a:r>
              <a:rPr lang="el-GR" b="1" dirty="0" smtClean="0"/>
              <a:t>Πομπηία, Νάπολη, Ματέρα και τα ελληνόφωνα χωριά </a:t>
            </a:r>
            <a:r>
              <a:rPr lang="el-GR" dirty="0" smtClean="0"/>
              <a:t>της Ν. Ιταλίας.</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3816424" cy="338554"/>
          </a:xfrm>
          <a:prstGeom prst="rect">
            <a:avLst/>
          </a:prstGeom>
          <a:noFill/>
        </p:spPr>
        <p:txBody>
          <a:bodyPr wrap="square" rtlCol="0">
            <a:spAutoFit/>
          </a:bodyPr>
          <a:lstStyle/>
          <a:p>
            <a:r>
              <a:rPr lang="el-GR" sz="1600" b="1" i="1" dirty="0" smtClean="0"/>
              <a:t>Στο πρόγραμμα συμμετείχαν οι μαθητές:</a:t>
            </a:r>
            <a:endParaRPr lang="el-GR" sz="1600" b="1" i="1" dirty="0"/>
          </a:p>
        </p:txBody>
      </p:sp>
      <p:graphicFrame>
        <p:nvGraphicFramePr>
          <p:cNvPr id="3" name="Table 2"/>
          <p:cNvGraphicFramePr>
            <a:graphicFrameLocks noGrp="1"/>
          </p:cNvGraphicFramePr>
          <p:nvPr/>
        </p:nvGraphicFramePr>
        <p:xfrm>
          <a:off x="611560" y="620688"/>
          <a:ext cx="3816424" cy="6066917"/>
        </p:xfrm>
        <a:graphic>
          <a:graphicData uri="http://schemas.openxmlformats.org/drawingml/2006/table">
            <a:tbl>
              <a:tblPr/>
              <a:tblGrid>
                <a:gridCol w="2808312"/>
                <a:gridCol w="1008112"/>
              </a:tblGrid>
              <a:tr h="131097">
                <a:tc>
                  <a:txBody>
                    <a:bodyPr/>
                    <a:lstStyle/>
                    <a:p>
                      <a:pPr>
                        <a:lnSpc>
                          <a:spcPct val="107000"/>
                        </a:lnSpc>
                        <a:spcAft>
                          <a:spcPts val="0"/>
                        </a:spcAft>
                      </a:pPr>
                      <a:r>
                        <a:rPr lang="el-GR" sz="1200" dirty="0">
                          <a:latin typeface="Calibri"/>
                          <a:ea typeface="Calibri"/>
                          <a:cs typeface="Times New Roman"/>
                        </a:rPr>
                        <a:t>ΑΛΑΜΑΝΟΣ  ΣΠΥΡΙΔΩΝ</a:t>
                      </a:r>
                      <a:endParaRPr lang="el-GR" sz="1100" dirty="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ΑΝΤΩΝΟΠΟΥΛΟΥ  ΑΝΝΑ – ΜΑΡΙΑ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ΒΑΒΟΥΛΑΣ  ΘΕΟΔΩΡΟΣ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ΓΑΛΑΝΗΣ  ΜΑΡΙΟΣ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ΓΚΟΥΓΚΑΡΑ  ΑΛΙΚΗ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ΙΟΡΔΑΝΟΠΟΥΛΟΣ  ΒΥΡΩΝ</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ΙΩΑΝΝΟΥ  ΑΝΔΡΕΑΣ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dirty="0">
                          <a:latin typeface="Calibri"/>
                          <a:ea typeface="Calibri"/>
                          <a:cs typeface="Times New Roman"/>
                        </a:rPr>
                        <a:t>ΚΑΡΑΓΕΩΡΓΗΣ  ΚΩΝΣΤΑΝΤΙΝΟΣ</a:t>
                      </a:r>
                      <a:endParaRPr lang="el-GR" sz="1100" dirty="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ΚΑΡΑΛΗ – ΚΑΡΑΜΑΝΗ  ΕΙΡΗΝΗ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ΚΙΤΑ  ΕΛΕΝΗ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Α1</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ΚΟΥΛΕΤΑ  ΕΥΑΓΓΕΛΙΑ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ΚΟΥΡΛΗ  ΔΕΣΠΟΙΝΑ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ΜΟΥΤΣΟΥ  ΔΗΜΗΤΡΑ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ΜΠΟΥΓΑΛΗ  ΑΘΗΝΑ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ΜΠΟΥΓΑΛΗ  ΠΟΛΥΤΙΜΗ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ΠΑΝΤΕΛΙΑΣ  ΣΠΥΡΙΔΩΝ</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dirty="0" smtClean="0">
                          <a:latin typeface="Calibri"/>
                          <a:ea typeface="Calibri"/>
                          <a:cs typeface="Times New Roman"/>
                        </a:rPr>
                        <a:t>Α2</a:t>
                      </a:r>
                      <a:endParaRPr lang="el-GR" sz="1100" dirty="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ΠΑΥΛΑΝΤΗ  ΑΝΑΣΤΑΣΙΑ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ΠΕΤΡΑΚΗΣ  ΝΙΚΗΤΑΣ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Α3</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ΠΙΤΣΙΚΑΛΗ  ΑΙΚΑΤΕΡΙΝΗ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ΠΛΑΤΑΝΙΑΣ  ΠΑΝΑΓΙΩΤΗΣ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Α3</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ΠΛΕΣΣΑΣ  ΣΤΕΦΑΝΟΣ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ΠΟΥΛΙΟΣ  ΓΕΩΡΓΙΟΣ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ΠΥΡΣΟΥ  ΝΙΚΟΛΕΤΤΑ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ΡΙΖΙΚΙΑΝΟΥ  ΡΟΔΑΝΘΗ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ΡΙΖΟΥ  ΦΡΕΙΔΕΡΙΚΗ</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ΣΑΡΗΜΠΕΓΙΟΓΛΟΥ  ΒΑΤΙΣΤΑΣ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Α3</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ΣΑΡΡΑΣ  ΧΡΗΣΤΟΣ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Α3</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ΣΚΟΥΛΑΚΗΣ  ΧΑΡΑΛΑΜΠΟΣ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ΤΣΕΣΜΕΤΖΗΣ  ΕΥΑΓΓΕΛΟΣ</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Β2</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a:latin typeface="Calibri"/>
                          <a:ea typeface="Calibri"/>
                          <a:cs typeface="Times New Roman"/>
                        </a:rPr>
                        <a:t>ΤΣΙΝΓΚΑ  ΔΗΜΗΤΡΑ</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a:latin typeface="Calibri"/>
                          <a:ea typeface="Calibri"/>
                          <a:cs typeface="Times New Roman"/>
                        </a:rPr>
                        <a:t>Α3</a:t>
                      </a:r>
                      <a:endParaRPr lang="el-GR" sz="110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lnSpc>
                          <a:spcPct val="107000"/>
                        </a:lnSpc>
                        <a:spcAft>
                          <a:spcPts val="0"/>
                        </a:spcAft>
                      </a:pPr>
                      <a:r>
                        <a:rPr lang="el-GR" sz="1200" dirty="0">
                          <a:latin typeface="Calibri"/>
                          <a:ea typeface="Calibri"/>
                          <a:cs typeface="Times New Roman"/>
                        </a:rPr>
                        <a:t>ΧΡΗΣΤΟΥ  ΕΥΑΓΓΕΛΟΣ</a:t>
                      </a:r>
                      <a:endParaRPr lang="el-GR" sz="1100" dirty="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200" dirty="0">
                          <a:latin typeface="Calibri"/>
                          <a:ea typeface="Calibri"/>
                          <a:cs typeface="Times New Roman"/>
                        </a:rPr>
                        <a:t>Α3</a:t>
                      </a:r>
                      <a:endParaRPr lang="el-GR" sz="1100" dirty="0">
                        <a:latin typeface="Calibri"/>
                        <a:ea typeface="Calibri"/>
                        <a:cs typeface="Times New Roman"/>
                      </a:endParaRPr>
                    </a:p>
                  </a:txBody>
                  <a:tcPr marL="45939" marR="45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5868144" y="5301208"/>
            <a:ext cx="3024336" cy="1107996"/>
          </a:xfrm>
          <a:prstGeom prst="rect">
            <a:avLst/>
          </a:prstGeom>
          <a:noFill/>
        </p:spPr>
        <p:txBody>
          <a:bodyPr wrap="square" rtlCol="0">
            <a:spAutoFit/>
          </a:bodyPr>
          <a:lstStyle/>
          <a:p>
            <a:pPr algn="ctr"/>
            <a:r>
              <a:rPr lang="el-GR" b="1" i="1" dirty="0" smtClean="0"/>
              <a:t>          Υπεύθυνοι καθηγητές</a:t>
            </a:r>
            <a:endParaRPr lang="el-GR" dirty="0" smtClean="0"/>
          </a:p>
          <a:p>
            <a:r>
              <a:rPr lang="el-GR" sz="1600" dirty="0" smtClean="0"/>
              <a:t>	Μαρία  Καρβούνη</a:t>
            </a:r>
          </a:p>
          <a:p>
            <a:r>
              <a:rPr lang="el-GR" sz="1600" dirty="0" smtClean="0"/>
              <a:t>	Αγγελική Τσιαγγάλη</a:t>
            </a:r>
          </a:p>
          <a:p>
            <a:r>
              <a:rPr lang="el-GR" sz="1600" dirty="0" smtClean="0"/>
              <a:t>	Νικόλαος Κιζλαρίδης</a:t>
            </a:r>
            <a:endParaRPr lang="el-GR" sz="1600" dirty="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48680"/>
            <a:ext cx="7344816" cy="2369880"/>
          </a:xfrm>
          <a:prstGeom prst="rect">
            <a:avLst/>
          </a:prstGeom>
          <a:noFill/>
        </p:spPr>
        <p:txBody>
          <a:bodyPr wrap="square" rtlCol="0">
            <a:spAutoFit/>
          </a:bodyPr>
          <a:lstStyle/>
          <a:p>
            <a:r>
              <a:rPr lang="el-GR" sz="2000" b="1" i="1" dirty="0" smtClean="0"/>
              <a:t>Στόχοι της δράσης</a:t>
            </a:r>
          </a:p>
          <a:p>
            <a:endParaRPr lang="el-GR" sz="2000" b="1" i="1" dirty="0" smtClean="0"/>
          </a:p>
          <a:p>
            <a:pPr algn="just">
              <a:buFont typeface="Wingdings" pitchFamily="2" charset="2"/>
              <a:buChar char="Ø"/>
            </a:pPr>
            <a:r>
              <a:rPr lang="el-GR" dirty="0" smtClean="0"/>
              <a:t>Η προβολή ενός σύγχρονου αστικού περιβάλλοντος και η επιρροή του στην ψυχική και την σωματική υγεία του ανθρώπου. </a:t>
            </a:r>
          </a:p>
          <a:p>
            <a:pPr algn="just"/>
            <a:endParaRPr lang="el-GR" dirty="0" smtClean="0"/>
          </a:p>
          <a:p>
            <a:pPr algn="just">
              <a:buFont typeface="Wingdings" pitchFamily="2" charset="2"/>
              <a:buChar char="Ø"/>
            </a:pPr>
            <a:r>
              <a:rPr lang="el-GR" dirty="0" smtClean="0"/>
              <a:t>Επίσης πως,  η αναβάθμιση περιοχών και η βελτίωση των χώρων διαμονής συντελούν στην αναβάθμιση της ποιότητας ζωής των κατοίκων που διαμένουν σ΄αυτές και την αύξηση της παραγωγικότητας.  </a:t>
            </a:r>
            <a:endParaRPr lang="el-GR" dirty="0"/>
          </a:p>
        </p:txBody>
      </p:sp>
      <p:sp>
        <p:nvSpPr>
          <p:cNvPr id="4" name="TextBox 3"/>
          <p:cNvSpPr txBox="1"/>
          <p:nvPr/>
        </p:nvSpPr>
        <p:spPr>
          <a:xfrm>
            <a:off x="539552" y="3212976"/>
            <a:ext cx="8424936" cy="3139321"/>
          </a:xfrm>
          <a:prstGeom prst="rect">
            <a:avLst/>
          </a:prstGeom>
          <a:noFill/>
        </p:spPr>
        <p:txBody>
          <a:bodyPr wrap="square" rtlCol="0">
            <a:spAutoFit/>
          </a:bodyPr>
          <a:lstStyle/>
          <a:p>
            <a:pPr algn="just"/>
            <a:r>
              <a:rPr lang="el-GR" b="1" i="1" dirty="0" smtClean="0"/>
              <a:t>Στη συνέχεια της παρουσίασης…</a:t>
            </a:r>
          </a:p>
          <a:p>
            <a:pPr algn="just">
              <a:buFont typeface="Wingdings" pitchFamily="2" charset="2"/>
              <a:buChar char="v"/>
            </a:pPr>
            <a:r>
              <a:rPr lang="el-GR" i="1" dirty="0" smtClean="0"/>
              <a:t>Θα κάνετε τη βόλτα σας  στο καταπράσινο κέντρο της Αθήνας, από το Παναθηναϊκό Στάδιο περνώντας μέσα από τον Εθνικό Κήπο και το Ζάπειο και αφού διασχίσετε τον πεζόδρομο της οδού  Διονυσίου Αρεοπαγίτου θα καταλήξετε στο Θησείο. </a:t>
            </a:r>
          </a:p>
          <a:p>
            <a:pPr algn="just">
              <a:buFont typeface="Wingdings" pitchFamily="2" charset="2"/>
              <a:buChar char="v"/>
            </a:pPr>
            <a:r>
              <a:rPr lang="el-GR" i="1" dirty="0" smtClean="0"/>
              <a:t>Στη συνέχεια της βόλτας σας θα περιηγηθείτε στο Γκάζι και θα γνωρίσετε  το παλαιό εργοστάσιο φωταερίου της Αθήνας που φώτιζε την πρωτεύουσα από το 1857</a:t>
            </a:r>
            <a:r>
              <a:rPr lang="el-GR" dirty="0" smtClean="0"/>
              <a:t>.     </a:t>
            </a:r>
          </a:p>
          <a:p>
            <a:pPr algn="just">
              <a:buFont typeface="Wingdings" pitchFamily="2" charset="2"/>
              <a:buChar char="v"/>
            </a:pPr>
            <a:r>
              <a:rPr lang="el-GR" i="1" dirty="0" smtClean="0"/>
              <a:t>Επόμενη στάση στη βόλτα μας η πλατεία Βάθης, μία περιοχή με παριζιάνικη κουλτούρα που δυστυχώς υποβαθμίστηκε με το πέρασμα των χρόνων και έχασε την παλιά της αίγλη. </a:t>
            </a:r>
          </a:p>
          <a:p>
            <a:pPr algn="just">
              <a:buFont typeface="Wingdings" pitchFamily="2" charset="2"/>
              <a:buChar char="v"/>
            </a:pPr>
            <a:r>
              <a:rPr lang="el-GR" i="1" dirty="0" smtClean="0"/>
              <a:t>Τελευταίος προορισμός η Ν. Ιταλία. Θα παρακολουθήσετε στιγμές των μαθητών από το εκπαιδευτικό τους ταξίδι.</a:t>
            </a:r>
            <a:endParaRPr lang="el-GR"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Απίστευτη φωτογραφία! Δείτε το Θησείο το 1875!"/>
          <p:cNvPicPr>
            <a:picLocks noChangeAspect="1" noChangeArrowheads="1"/>
          </p:cNvPicPr>
          <p:nvPr/>
        </p:nvPicPr>
        <p:blipFill>
          <a:blip r:embed="rId2" cstate="print"/>
          <a:srcRect/>
          <a:stretch>
            <a:fillRect/>
          </a:stretch>
        </p:blipFill>
        <p:spPr bwMode="auto">
          <a:xfrm>
            <a:off x="0" y="0"/>
            <a:ext cx="9142312" cy="6858000"/>
          </a:xfrm>
          <a:prstGeom prst="rect">
            <a:avLst/>
          </a:prstGeom>
          <a:noFill/>
        </p:spPr>
      </p:pic>
      <p:sp>
        <p:nvSpPr>
          <p:cNvPr id="2" name="Rectangle 1"/>
          <p:cNvSpPr/>
          <p:nvPr/>
        </p:nvSpPr>
        <p:spPr>
          <a:xfrm>
            <a:off x="5469596" y="5085184"/>
            <a:ext cx="3674404"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6000" b="1" cap="none" spc="50" dirty="0" smtClean="0">
                <a:ln w="11430"/>
                <a:solidFill>
                  <a:schemeClr val="bg1">
                    <a:lumMod val="95000"/>
                  </a:schemeClr>
                </a:solidFill>
                <a:effectLst>
                  <a:outerShdw blurRad="76200" dist="50800" dir="5400000" algn="tl" rotWithShape="0">
                    <a:srgbClr val="000000">
                      <a:alpha val="65000"/>
                    </a:srgbClr>
                  </a:outerShdw>
                </a:effectLst>
              </a:rPr>
              <a:t>Θ Η Σ Ε Ι Ο</a:t>
            </a:r>
            <a:endParaRPr lang="en-US" sz="6000" b="1" cap="none" spc="50" dirty="0">
              <a:ln w="11430"/>
              <a:solidFill>
                <a:schemeClr val="bg1">
                  <a:lumMod val="95000"/>
                </a:schemeClr>
              </a:solidFill>
              <a:effectLst>
                <a:outerShdw blurRad="76200" dist="50800" dir="5400000" algn="tl" rotWithShape="0">
                  <a:srgbClr val="000000">
                    <a:alpha val="65000"/>
                  </a:srgbClr>
                </a:outerShdw>
              </a:effectLst>
            </a:endParaRPr>
          </a:p>
        </p:txBody>
      </p:sp>
      <p:sp>
        <p:nvSpPr>
          <p:cNvPr id="4" name="TextBox 3"/>
          <p:cNvSpPr txBox="1"/>
          <p:nvPr/>
        </p:nvSpPr>
        <p:spPr>
          <a:xfrm>
            <a:off x="6372200" y="6021288"/>
            <a:ext cx="2448272" cy="400110"/>
          </a:xfrm>
          <a:prstGeom prst="rect">
            <a:avLst/>
          </a:prstGeom>
          <a:solidFill>
            <a:schemeClr val="tx1"/>
          </a:solidFill>
        </p:spPr>
        <p:txBody>
          <a:bodyPr wrap="square" rtlCol="0">
            <a:spAutoFit/>
          </a:bodyPr>
          <a:lstStyle/>
          <a:p>
            <a:pPr algn="ctr"/>
            <a:r>
              <a:rPr lang="en-US" sz="2000" i="1" dirty="0" smtClean="0">
                <a:solidFill>
                  <a:schemeClr val="bg1"/>
                </a:solidFill>
                <a:latin typeface="Arial Black" pitchFamily="34" charset="0"/>
                <a:hlinkClick r:id="rId3" action="ppaction://hlinkpres?slideindex=1&amp;slidetitle="/>
              </a:rPr>
              <a:t>PRESS</a:t>
            </a:r>
            <a:r>
              <a:rPr lang="en-US" sz="2000" i="1" dirty="0" smtClean="0">
                <a:latin typeface="Arial Black" pitchFamily="34" charset="0"/>
                <a:hlinkClick r:id="rId3" action="ppaction://hlinkpres?slideindex=1&amp;slidetitle="/>
              </a:rPr>
              <a:t> </a:t>
            </a:r>
            <a:r>
              <a:rPr lang="en-US" sz="2000" i="1" dirty="0" smtClean="0">
                <a:solidFill>
                  <a:schemeClr val="bg1"/>
                </a:solidFill>
                <a:latin typeface="Arial Black" pitchFamily="34" charset="0"/>
                <a:hlinkClick r:id="rId3" action="ppaction://hlinkpres?slideindex=1&amp;slidetitle="/>
              </a:rPr>
              <a:t>PLAY</a:t>
            </a:r>
            <a:endParaRPr lang="el-GR" sz="2000" i="1" dirty="0">
              <a:solidFill>
                <a:schemeClr val="bg1"/>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Gazi View - Εικόνα του GaziView, Αθήνα - Tripadvisor"/>
          <p:cNvPicPr>
            <a:picLocks noChangeAspect="1" noChangeArrowheads="1"/>
          </p:cNvPicPr>
          <p:nvPr/>
        </p:nvPicPr>
        <p:blipFill>
          <a:blip r:embed="rId2" cstate="print"/>
          <a:srcRect/>
          <a:stretch>
            <a:fillRect/>
          </a:stretch>
        </p:blipFill>
        <p:spPr bwMode="auto">
          <a:xfrm>
            <a:off x="0" y="0"/>
            <a:ext cx="9164177" cy="6858000"/>
          </a:xfrm>
          <a:prstGeom prst="rect">
            <a:avLst/>
          </a:prstGeom>
          <a:noFill/>
        </p:spPr>
      </p:pic>
      <p:sp>
        <p:nvSpPr>
          <p:cNvPr id="30722" name="AutoShape 2" descr="Gazi View»: το Γκάζι από ψηλά - Athinorama.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24" name="AutoShape 4" descr="https://www.athinorama.gr/lmnts/articles/2506579/gazi3.jpg?format=webp&a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Rectangle 6"/>
          <p:cNvSpPr/>
          <p:nvPr/>
        </p:nvSpPr>
        <p:spPr>
          <a:xfrm>
            <a:off x="6378498" y="5157192"/>
            <a:ext cx="2765502" cy="923330"/>
          </a:xfrm>
          <a:prstGeom prst="rect">
            <a:avLst/>
          </a:prstGeom>
          <a:noFill/>
        </p:spPr>
        <p:txBody>
          <a:bodyPr wrap="none" lIns="91440" tIns="45720" rIns="91440" bIns="45720">
            <a:spAutoFit/>
          </a:bodyPr>
          <a:lstStyle/>
          <a:p>
            <a:pPr algn="ctr"/>
            <a:r>
              <a:rPr lang="el-GR"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Γ Κ Α Ζ Ι </a:t>
            </a:r>
            <a:endParaRPr lang="el-GR"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TextBox 8"/>
          <p:cNvSpPr txBox="1"/>
          <p:nvPr/>
        </p:nvSpPr>
        <p:spPr>
          <a:xfrm>
            <a:off x="6372200" y="6021288"/>
            <a:ext cx="2448272" cy="400110"/>
          </a:xfrm>
          <a:prstGeom prst="rect">
            <a:avLst/>
          </a:prstGeom>
          <a:solidFill>
            <a:schemeClr val="tx1"/>
          </a:solidFill>
        </p:spPr>
        <p:txBody>
          <a:bodyPr wrap="square" rtlCol="0">
            <a:spAutoFit/>
          </a:bodyPr>
          <a:lstStyle/>
          <a:p>
            <a:pPr algn="ctr"/>
            <a:r>
              <a:rPr lang="en-US" sz="2000" i="1" dirty="0" smtClean="0">
                <a:solidFill>
                  <a:schemeClr val="bg1"/>
                </a:solidFill>
                <a:latin typeface="Arial Black" pitchFamily="34" charset="0"/>
                <a:hlinkClick r:id="rId3" action="ppaction://hlinkpres?slideindex=1&amp;slidetitle="/>
              </a:rPr>
              <a:t>PRESS</a:t>
            </a:r>
            <a:r>
              <a:rPr lang="en-US" sz="2000" i="1" dirty="0" smtClean="0">
                <a:latin typeface="Arial Black" pitchFamily="34" charset="0"/>
                <a:hlinkClick r:id="rId3" action="ppaction://hlinkpres?slideindex=1&amp;slidetitle="/>
              </a:rPr>
              <a:t> </a:t>
            </a:r>
            <a:r>
              <a:rPr lang="en-US" sz="2000" i="1" dirty="0" smtClean="0">
                <a:solidFill>
                  <a:schemeClr val="bg1"/>
                </a:solidFill>
                <a:latin typeface="Arial Black" pitchFamily="34" charset="0"/>
                <a:hlinkClick r:id="rId3" action="ppaction://hlinkpres?slideindex=1&amp;slidetitle="/>
              </a:rPr>
              <a:t>PLAY</a:t>
            </a:r>
            <a:endParaRPr lang="el-GR" sz="2000" i="1" dirty="0">
              <a:solidFill>
                <a:schemeClr val="bg1"/>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Έλα να μάθεις στην πλατεία Βάθης... | Αυγή"/>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3329588" y="4941168"/>
            <a:ext cx="581441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6000" b="1" cap="none" spc="50" dirty="0" smtClean="0">
                <a:ln w="11430"/>
                <a:solidFill>
                  <a:schemeClr val="bg1"/>
                </a:solidFill>
                <a:effectLst>
                  <a:outerShdw blurRad="76200" dist="50800" dir="5400000" algn="tl" rotWithShape="0">
                    <a:srgbClr val="000000">
                      <a:alpha val="65000"/>
                    </a:srgbClr>
                  </a:outerShdw>
                </a:effectLst>
              </a:rPr>
              <a:t>ΠΛΑΤΕΙΑ   ΒΑΘΗΣ</a:t>
            </a:r>
            <a:endParaRPr lang="en-US" sz="6000" b="1" cap="none" spc="50" dirty="0">
              <a:ln w="11430"/>
              <a:solidFill>
                <a:schemeClr val="bg1"/>
              </a:solidFill>
              <a:effectLst>
                <a:outerShdw blurRad="76200" dist="50800" dir="5400000" algn="tl" rotWithShape="0">
                  <a:srgbClr val="000000">
                    <a:alpha val="65000"/>
                  </a:srgbClr>
                </a:outerShdw>
              </a:effectLst>
            </a:endParaRPr>
          </a:p>
        </p:txBody>
      </p:sp>
      <p:sp>
        <p:nvSpPr>
          <p:cNvPr id="5" name="TextBox 4"/>
          <p:cNvSpPr txBox="1"/>
          <p:nvPr/>
        </p:nvSpPr>
        <p:spPr>
          <a:xfrm>
            <a:off x="6372200" y="6021288"/>
            <a:ext cx="2448272" cy="400110"/>
          </a:xfrm>
          <a:prstGeom prst="rect">
            <a:avLst/>
          </a:prstGeom>
          <a:solidFill>
            <a:schemeClr val="tx1"/>
          </a:solidFill>
        </p:spPr>
        <p:txBody>
          <a:bodyPr wrap="square" rtlCol="0">
            <a:spAutoFit/>
          </a:bodyPr>
          <a:lstStyle/>
          <a:p>
            <a:pPr algn="ctr"/>
            <a:r>
              <a:rPr lang="en-US" sz="2000" i="1" dirty="0" smtClean="0">
                <a:solidFill>
                  <a:schemeClr val="bg1"/>
                </a:solidFill>
                <a:latin typeface="Arial Black" pitchFamily="34" charset="0"/>
                <a:hlinkClick r:id="rId3" action="ppaction://hlinkpres?slideindex=1&amp;slidetitle="/>
              </a:rPr>
              <a:t>PRESS</a:t>
            </a:r>
            <a:r>
              <a:rPr lang="en-US" sz="2000" i="1" dirty="0" smtClean="0">
                <a:latin typeface="Arial Black" pitchFamily="34" charset="0"/>
                <a:hlinkClick r:id="rId3" action="ppaction://hlinkpres?slideindex=1&amp;slidetitle="/>
              </a:rPr>
              <a:t> </a:t>
            </a:r>
            <a:r>
              <a:rPr lang="en-US" sz="2000" i="1" dirty="0" smtClean="0">
                <a:solidFill>
                  <a:schemeClr val="bg1"/>
                </a:solidFill>
                <a:latin typeface="Arial Black" pitchFamily="34" charset="0"/>
                <a:hlinkClick r:id="rId3" action="ppaction://hlinkpres?slideindex=1&amp;slidetitle="/>
              </a:rPr>
              <a:t>PLAY</a:t>
            </a:r>
            <a:endParaRPr lang="el-GR" sz="2000" i="1" dirty="0">
              <a:solidFill>
                <a:schemeClr val="bg1"/>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Μοναδική 6ήμερη εκδρομή στα Ελληνόφωνα Χωριά της Ιταλίας"/>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4804350" y="5229200"/>
            <a:ext cx="4339650"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6000" b="1" spc="50" dirty="0" smtClean="0">
                <a:ln w="11430"/>
                <a:solidFill>
                  <a:schemeClr val="bg1"/>
                </a:solidFill>
                <a:effectLst>
                  <a:outerShdw blurRad="76200" dist="50800" dir="5400000" algn="tl" rotWithShape="0">
                    <a:srgbClr val="000000">
                      <a:alpha val="65000"/>
                    </a:srgbClr>
                  </a:outerShdw>
                </a:effectLst>
              </a:rPr>
              <a:t>Ν.  Ι Τ Α Λ Ι Α</a:t>
            </a:r>
            <a:endParaRPr lang="en-US" sz="6000" b="1" cap="none" spc="50" dirty="0">
              <a:ln w="11430"/>
              <a:solidFill>
                <a:schemeClr val="bg1"/>
              </a:solidFill>
              <a:effectLst>
                <a:outerShdw blurRad="76200" dist="50800" dir="5400000" algn="tl" rotWithShape="0">
                  <a:srgbClr val="000000">
                    <a:alpha val="65000"/>
                  </a:srgbClr>
                </a:outerShdw>
              </a:effectLst>
            </a:endParaRPr>
          </a:p>
        </p:txBody>
      </p:sp>
      <p:sp>
        <p:nvSpPr>
          <p:cNvPr id="5" name="TextBox 4"/>
          <p:cNvSpPr txBox="1"/>
          <p:nvPr/>
        </p:nvSpPr>
        <p:spPr>
          <a:xfrm>
            <a:off x="6372200" y="6165304"/>
            <a:ext cx="2448272" cy="400110"/>
          </a:xfrm>
          <a:prstGeom prst="rect">
            <a:avLst/>
          </a:prstGeom>
          <a:solidFill>
            <a:schemeClr val="tx1"/>
          </a:solidFill>
        </p:spPr>
        <p:txBody>
          <a:bodyPr wrap="square" rtlCol="0">
            <a:spAutoFit/>
          </a:bodyPr>
          <a:lstStyle/>
          <a:p>
            <a:pPr algn="ctr"/>
            <a:r>
              <a:rPr lang="en-US" sz="2000" i="1" dirty="0" smtClean="0">
                <a:solidFill>
                  <a:schemeClr val="bg1"/>
                </a:solidFill>
                <a:latin typeface="Arial Black" pitchFamily="34" charset="0"/>
                <a:hlinkClick r:id="rId3" action="ppaction://hlinkpres?slideindex=1&amp;slidetitle="/>
              </a:rPr>
              <a:t>PRESS</a:t>
            </a:r>
            <a:r>
              <a:rPr lang="en-US" sz="2000" i="1" dirty="0" smtClean="0">
                <a:latin typeface="Arial Black" pitchFamily="34" charset="0"/>
                <a:hlinkClick r:id="rId3" action="ppaction://hlinkpres?slideindex=1&amp;slidetitle="/>
              </a:rPr>
              <a:t> </a:t>
            </a:r>
            <a:r>
              <a:rPr lang="en-US" sz="2000" i="1" dirty="0" smtClean="0">
                <a:solidFill>
                  <a:schemeClr val="bg1"/>
                </a:solidFill>
                <a:latin typeface="Arial Black" pitchFamily="34" charset="0"/>
                <a:hlinkClick r:id="rId3" action="ppaction://hlinkpres?slideindex=1&amp;slidetitle="/>
              </a:rPr>
              <a:t>PLAY</a:t>
            </a:r>
            <a:endParaRPr lang="el-GR" sz="2000" i="1" dirty="0">
              <a:solidFill>
                <a:schemeClr val="bg1"/>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6192688" cy="1200329"/>
          </a:xfrm>
          <a:prstGeom prst="rect">
            <a:avLst/>
          </a:prstGeom>
          <a:noFill/>
        </p:spPr>
        <p:txBody>
          <a:bodyPr wrap="square" rtlCol="0">
            <a:spAutoFit/>
          </a:bodyPr>
          <a:lstStyle/>
          <a:p>
            <a:pPr algn="just"/>
            <a:r>
              <a:rPr lang="el-GR" b="1" i="1" dirty="0" smtClean="0"/>
              <a:t>Κλείνουμε την παρουσίασή μας με  ένα μικρό απόσπασμα από τις πόλεις που επισκέφθηκαν οι  μαθητές μας κατά την διάρκεια του ταξιδιού τους στην Ιταλία.  Το </a:t>
            </a:r>
            <a:r>
              <a:rPr lang="en-US" b="1" i="1" dirty="0" smtClean="0"/>
              <a:t>video </a:t>
            </a:r>
            <a:r>
              <a:rPr lang="el-GR" b="1" i="1" dirty="0" smtClean="0"/>
              <a:t>που ακολουθεί  επιμελήθηκαν  τα  παιδιά.</a:t>
            </a:r>
            <a:endParaRPr lang="el-GR" b="1" i="1" dirty="0"/>
          </a:p>
        </p:txBody>
      </p:sp>
      <p:pic>
        <p:nvPicPr>
          <p:cNvPr id="5" name="Picture 4" descr="Ξεκίνησαν από Τυνησία για Ιταλία και η βάρκα τους ανατράπηκε βόρεια της  Κρήτης!!! - Αγνοούνται 4 μετανάστες - Ατέχνως"/>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
        <p:nvSpPr>
          <p:cNvPr id="6" name="Oval Callout 5"/>
          <p:cNvSpPr/>
          <p:nvPr/>
        </p:nvSpPr>
        <p:spPr>
          <a:xfrm>
            <a:off x="5255568" y="1124744"/>
            <a:ext cx="3888432" cy="1440160"/>
          </a:xfrm>
          <a:prstGeom prst="wedgeEllipseCallout">
            <a:avLst>
              <a:gd name="adj1" fmla="val -25941"/>
              <a:gd name="adj2" fmla="val 3699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smtClean="0">
                <a:solidFill>
                  <a:schemeClr val="tx1"/>
                </a:solidFill>
              </a:rPr>
              <a:t>Ελπίζουμε να απολαύσατε τη βόλτα σας…</a:t>
            </a:r>
          </a:p>
          <a:p>
            <a:pPr algn="ctr"/>
            <a:endParaRPr lang="el-GR" dirty="0"/>
          </a:p>
        </p:txBody>
      </p:sp>
      <p:sp>
        <p:nvSpPr>
          <p:cNvPr id="7" name="Oval Callout 6"/>
          <p:cNvSpPr/>
          <p:nvPr/>
        </p:nvSpPr>
        <p:spPr>
          <a:xfrm>
            <a:off x="467544" y="4941168"/>
            <a:ext cx="3600400" cy="1368152"/>
          </a:xfrm>
          <a:prstGeom prst="wedgeEllipseCallout">
            <a:avLst>
              <a:gd name="adj1" fmla="val 14181"/>
              <a:gd name="adj2" fmla="val 4545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smtClean="0">
                <a:solidFill>
                  <a:schemeClr val="tx1"/>
                </a:solidFill>
              </a:rPr>
              <a:t>Ευχαριστούμε που μας παρακολουθήσατε!</a:t>
            </a:r>
          </a:p>
          <a:p>
            <a:pPr algn="ctr"/>
            <a:endParaRPr lang="el-GR" dirty="0"/>
          </a:p>
        </p:txBody>
      </p:sp>
      <p:cxnSp>
        <p:nvCxnSpPr>
          <p:cNvPr id="8" name="Curved Connector 7"/>
          <p:cNvCxnSpPr/>
          <p:nvPr/>
        </p:nvCxnSpPr>
        <p:spPr>
          <a:xfrm rot="10800000">
            <a:off x="3995936" y="2276872"/>
            <a:ext cx="2664296" cy="1440160"/>
          </a:xfrm>
          <a:prstGeom prst="curvedConnector3">
            <a:avLst>
              <a:gd name="adj1" fmla="val 50000"/>
            </a:avLst>
          </a:prstGeom>
          <a:ln w="412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04248" y="404664"/>
            <a:ext cx="2016224" cy="369332"/>
          </a:xfrm>
          <a:prstGeom prst="rect">
            <a:avLst/>
          </a:prstGeom>
          <a:solidFill>
            <a:schemeClr val="tx1"/>
          </a:solidFill>
        </p:spPr>
        <p:txBody>
          <a:bodyPr wrap="square" rtlCol="0">
            <a:spAutoFit/>
          </a:bodyPr>
          <a:lstStyle/>
          <a:p>
            <a:pPr algn="ctr"/>
            <a:r>
              <a:rPr lang="en-US" i="1" dirty="0" smtClean="0">
                <a:solidFill>
                  <a:schemeClr val="bg1"/>
                </a:solidFill>
                <a:latin typeface="Arial Black" pitchFamily="34" charset="0"/>
                <a:hlinkClick r:id="rId3" action="ppaction://hlinkfile"/>
              </a:rPr>
              <a:t>PRESS PLAY</a:t>
            </a:r>
            <a:endParaRPr lang="el-GR" i="1" dirty="0">
              <a:solidFill>
                <a:schemeClr val="bg1"/>
              </a:solidFill>
              <a:latin typeface="Arial Black" pitchFamily="34" charset="0"/>
            </a:endParaRPr>
          </a:p>
        </p:txBody>
      </p:sp>
      <p:sp>
        <p:nvSpPr>
          <p:cNvPr id="17" name="TextBox 16"/>
          <p:cNvSpPr txBox="1"/>
          <p:nvPr/>
        </p:nvSpPr>
        <p:spPr>
          <a:xfrm>
            <a:off x="6444208" y="3501008"/>
            <a:ext cx="1008112" cy="261610"/>
          </a:xfrm>
          <a:prstGeom prst="rect">
            <a:avLst/>
          </a:prstGeom>
          <a:noFill/>
        </p:spPr>
        <p:txBody>
          <a:bodyPr wrap="square" rtlCol="0">
            <a:spAutoFit/>
          </a:bodyPr>
          <a:lstStyle/>
          <a:p>
            <a:r>
              <a:rPr lang="el-GR" sz="1100" b="1" dirty="0" smtClean="0">
                <a:solidFill>
                  <a:schemeClr val="bg1"/>
                </a:solidFill>
              </a:rPr>
              <a:t>Υμηττός</a:t>
            </a:r>
            <a:endParaRPr lang="el-GR" sz="1100" b="1" dirty="0">
              <a:solidFill>
                <a:schemeClr val="bg1"/>
              </a:solidFill>
            </a:endParaRPr>
          </a:p>
        </p:txBody>
      </p:sp>
      <p:sp>
        <p:nvSpPr>
          <p:cNvPr id="22" name="Oval 21"/>
          <p:cNvSpPr/>
          <p:nvPr/>
        </p:nvSpPr>
        <p:spPr>
          <a:xfrm>
            <a:off x="6660232" y="3717032"/>
            <a:ext cx="72008"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9" name="Straight Arrow Connector 28"/>
          <p:cNvCxnSpPr/>
          <p:nvPr/>
        </p:nvCxnSpPr>
        <p:spPr>
          <a:xfrm>
            <a:off x="4067944" y="2276872"/>
            <a:ext cx="432048"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779912" y="2276872"/>
            <a:ext cx="216024" cy="2160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915816" y="2276872"/>
            <a:ext cx="1080120" cy="7200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059832" y="2276872"/>
            <a:ext cx="936104" cy="14401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35896" y="2276872"/>
            <a:ext cx="360040" cy="129614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1000"/>
                                        <p:tgtEl>
                                          <p:spTgt spid="35"/>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1000"/>
                                        <p:tgtEl>
                                          <p:spTgt spid="33"/>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1000"/>
                                        <p:tgtEl>
                                          <p:spTgt spid="29"/>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1000"/>
                                        <p:tgtEl>
                                          <p:spTgt spid="30"/>
                                        </p:tgtEl>
                                      </p:cBhvr>
                                    </p:animEffect>
                                  </p:childTnLst>
                                </p:cTn>
                              </p:par>
                            </p:childTnLst>
                          </p:cTn>
                        </p:par>
                        <p:par>
                          <p:cTn id="24" fill="hold">
                            <p:stCondLst>
                              <p:cond delay="5000"/>
                            </p:stCondLst>
                            <p:childTnLst>
                              <p:par>
                                <p:cTn id="25" presetID="14" presetClass="entr" presetSubtype="1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1000"/>
                                        <p:tgtEl>
                                          <p:spTgt spid="38"/>
                                        </p:tgtEl>
                                      </p:cBhvr>
                                    </p:animEffect>
                                  </p:childTnLst>
                                </p:cTn>
                              </p:par>
                            </p:childTnLst>
                          </p:cTn>
                        </p:par>
                        <p:par>
                          <p:cTn id="28" fill="hold">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lide(fromBottom)">
                                      <p:cBhvr>
                                        <p:cTn id="31" dur="2000"/>
                                        <p:tgtEl>
                                          <p:spTgt spid="6"/>
                                        </p:tgtEl>
                                      </p:cBhvr>
                                    </p:animEffect>
                                  </p:childTnLst>
                                </p:cTn>
                              </p:par>
                            </p:childTnLst>
                          </p:cTn>
                        </p:par>
                        <p:par>
                          <p:cTn id="32" fill="hold">
                            <p:stCondLst>
                              <p:cond delay="8000"/>
                            </p:stCondLst>
                            <p:childTnLst>
                              <p:par>
                                <p:cTn id="33" presetID="1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lide(fromBottom)">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657</TotalTime>
  <Words>520</Words>
  <Application>Microsoft Office PowerPoint</Application>
  <PresentationFormat>On-screen Show (4:3)</PresentationFormat>
  <Paragraphs>112</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pagra</dc:creator>
  <cp:lastModifiedBy>pagra</cp:lastModifiedBy>
  <cp:revision>56</cp:revision>
  <dcterms:created xsi:type="dcterms:W3CDTF">2023-05-02T15:39:34Z</dcterms:created>
  <dcterms:modified xsi:type="dcterms:W3CDTF">2023-05-16T20:22:29Z</dcterms:modified>
</cp:coreProperties>
</file>